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14"/>
  </p:notesMasterIdLst>
  <p:sldIdLst>
    <p:sldId id="259" r:id="rId3"/>
    <p:sldId id="257" r:id="rId4"/>
    <p:sldId id="260" r:id="rId5"/>
    <p:sldId id="261" r:id="rId6"/>
    <p:sldId id="262" r:id="rId7"/>
    <p:sldId id="263" r:id="rId8"/>
    <p:sldId id="264" r:id="rId9"/>
    <p:sldId id="265" r:id="rId10"/>
    <p:sldId id="258"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CC51364-2938-B496-5501-EE60BF0B41E5}" name="Spiess, Sophia" initials="SS" userId="S::spiess.sophie@marshfieldclinic.org::174f77ca-e7a4-444e-95ab-5999b4ba7ce6" providerId="AD"/>
  <p188:author id="{937D87A3-3E77-10EE-075B-15F45617797A}" name="Johnson, Kaydee" initials="JK" userId="S::johnson.kaydee@marshfieldresearch.org::cf6818d5-f286-445c-9701-1a670813cc59" providerId="AD"/>
  <p188:author id="{16E2F1FE-10C2-8E45-865E-0AEC175C81C5}" name="Barnett, Meagan J" initials="BMJ" userId="S::barnett.meagan@marshfieldclinic.org::6017aeee-94a9-4f36-b7e9-6ae4ad618cd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86722" autoAdjust="0"/>
  </p:normalViewPr>
  <p:slideViewPr>
    <p:cSldViewPr snapToGrid="0">
      <p:cViewPr varScale="1">
        <p:scale>
          <a:sx n="55" d="100"/>
          <a:sy n="55" d="100"/>
        </p:scale>
        <p:origin x="1004"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19" Type="http://schemas.microsoft.com/office/2018/10/relationships/authors" Targe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D8CB871-1C8B-473E-9B8C-BDADFA03E5C7}"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55F2B21A-AE28-4A24-A877-E30A8584F150}">
      <dgm:prSet custT="1"/>
      <dgm:spPr/>
      <dgm:t>
        <a:bodyPr/>
        <a:lstStyle/>
        <a:p>
          <a:r>
            <a:rPr lang="en-US" sz="3200" dirty="0"/>
            <a:t>&gt;102,000 drug overdose deaths in the U.S.</a:t>
          </a:r>
        </a:p>
      </dgm:t>
    </dgm:pt>
    <dgm:pt modelId="{FC0C5283-B0E2-4973-B09C-2AF8D9BCD5C4}" type="parTrans" cxnId="{44C9065F-73B5-44B2-9176-0BD94E9CC2CD}">
      <dgm:prSet/>
      <dgm:spPr/>
      <dgm:t>
        <a:bodyPr/>
        <a:lstStyle/>
        <a:p>
          <a:endParaRPr lang="en-US"/>
        </a:p>
      </dgm:t>
    </dgm:pt>
    <dgm:pt modelId="{46719A2F-1989-4527-B9A4-52243526BF00}" type="sibTrans" cxnId="{44C9065F-73B5-44B2-9176-0BD94E9CC2CD}">
      <dgm:prSet/>
      <dgm:spPr/>
      <dgm:t>
        <a:bodyPr/>
        <a:lstStyle/>
        <a:p>
          <a:endParaRPr lang="en-US"/>
        </a:p>
      </dgm:t>
    </dgm:pt>
    <dgm:pt modelId="{5DD2371A-8848-4598-B25E-689EB4C11E21}">
      <dgm:prSet custT="1"/>
      <dgm:spPr/>
      <dgm:t>
        <a:bodyPr/>
        <a:lstStyle/>
        <a:p>
          <a:r>
            <a:rPr lang="en-US" sz="3200" dirty="0"/>
            <a:t>&gt;1,400 opioid-related deaths in WI</a:t>
          </a:r>
        </a:p>
      </dgm:t>
    </dgm:pt>
    <dgm:pt modelId="{DE05A363-2BEB-4C8A-9DD1-2DAED4EBE622}" type="parTrans" cxnId="{A5CFBED4-1221-4186-9801-A6B426D59635}">
      <dgm:prSet/>
      <dgm:spPr/>
      <dgm:t>
        <a:bodyPr/>
        <a:lstStyle/>
        <a:p>
          <a:endParaRPr lang="en-US"/>
        </a:p>
      </dgm:t>
    </dgm:pt>
    <dgm:pt modelId="{880DDBE2-E8BC-447B-9826-B03D2F30867D}" type="sibTrans" cxnId="{A5CFBED4-1221-4186-9801-A6B426D59635}">
      <dgm:prSet/>
      <dgm:spPr/>
      <dgm:t>
        <a:bodyPr/>
        <a:lstStyle/>
        <a:p>
          <a:endParaRPr lang="en-US"/>
        </a:p>
      </dgm:t>
    </dgm:pt>
    <dgm:pt modelId="{C8AE7B05-9766-4C29-9DC9-221301E725FA}">
      <dgm:prSet custT="1"/>
      <dgm:spPr/>
      <dgm:t>
        <a:bodyPr/>
        <a:lstStyle/>
        <a:p>
          <a:r>
            <a:rPr lang="en-US" sz="3200" dirty="0">
              <a:highlight>
                <a:srgbClr val="FFFF00"/>
              </a:highlight>
            </a:rPr>
            <a:t>Enter Community Specific Data</a:t>
          </a:r>
        </a:p>
      </dgm:t>
    </dgm:pt>
    <dgm:pt modelId="{BAEA3964-F39E-4A07-A927-915B4E702909}" type="parTrans" cxnId="{78CAE812-6F2F-4787-8562-667257E76D20}">
      <dgm:prSet/>
      <dgm:spPr/>
      <dgm:t>
        <a:bodyPr/>
        <a:lstStyle/>
        <a:p>
          <a:endParaRPr lang="en-US"/>
        </a:p>
      </dgm:t>
    </dgm:pt>
    <dgm:pt modelId="{F428D9DF-FE41-4F13-BC19-BC766F16E076}" type="sibTrans" cxnId="{78CAE812-6F2F-4787-8562-667257E76D20}">
      <dgm:prSet/>
      <dgm:spPr/>
      <dgm:t>
        <a:bodyPr/>
        <a:lstStyle/>
        <a:p>
          <a:endParaRPr lang="en-US"/>
        </a:p>
      </dgm:t>
    </dgm:pt>
    <dgm:pt modelId="{22C2642F-5583-4B7A-91E8-3C7A16CBBF56}" type="pres">
      <dgm:prSet presAssocID="{5D8CB871-1C8B-473E-9B8C-BDADFA03E5C7}" presName="hierChild1" presStyleCnt="0">
        <dgm:presLayoutVars>
          <dgm:chPref val="1"/>
          <dgm:dir/>
          <dgm:animOne val="branch"/>
          <dgm:animLvl val="lvl"/>
          <dgm:resizeHandles/>
        </dgm:presLayoutVars>
      </dgm:prSet>
      <dgm:spPr/>
    </dgm:pt>
    <dgm:pt modelId="{E50DA06D-D35E-478B-B3CB-4D9E37B44603}" type="pres">
      <dgm:prSet presAssocID="{55F2B21A-AE28-4A24-A877-E30A8584F150}" presName="hierRoot1" presStyleCnt="0"/>
      <dgm:spPr/>
    </dgm:pt>
    <dgm:pt modelId="{98608C0D-BCDD-408D-9977-4DB540E799EF}" type="pres">
      <dgm:prSet presAssocID="{55F2B21A-AE28-4A24-A877-E30A8584F150}" presName="composite" presStyleCnt="0"/>
      <dgm:spPr/>
    </dgm:pt>
    <dgm:pt modelId="{AA69CB99-E5C3-4B0E-AF43-F0CBEC2E514B}" type="pres">
      <dgm:prSet presAssocID="{55F2B21A-AE28-4A24-A877-E30A8584F150}" presName="background" presStyleLbl="node0" presStyleIdx="0" presStyleCnt="3"/>
      <dgm:spPr/>
    </dgm:pt>
    <dgm:pt modelId="{52C2BBD6-0E71-461F-98F0-FFE5F1C52225}" type="pres">
      <dgm:prSet presAssocID="{55F2B21A-AE28-4A24-A877-E30A8584F150}" presName="text" presStyleLbl="fgAcc0" presStyleIdx="0" presStyleCnt="3">
        <dgm:presLayoutVars>
          <dgm:chPref val="3"/>
        </dgm:presLayoutVars>
      </dgm:prSet>
      <dgm:spPr/>
    </dgm:pt>
    <dgm:pt modelId="{E1E76D11-28D1-4AAA-B709-D4C3E2138B8D}" type="pres">
      <dgm:prSet presAssocID="{55F2B21A-AE28-4A24-A877-E30A8584F150}" presName="hierChild2" presStyleCnt="0"/>
      <dgm:spPr/>
    </dgm:pt>
    <dgm:pt modelId="{F9395A29-0158-4520-BD86-357E57CD1AA6}" type="pres">
      <dgm:prSet presAssocID="{5DD2371A-8848-4598-B25E-689EB4C11E21}" presName="hierRoot1" presStyleCnt="0"/>
      <dgm:spPr/>
    </dgm:pt>
    <dgm:pt modelId="{97722BD7-7815-44D7-98EE-479B4E633412}" type="pres">
      <dgm:prSet presAssocID="{5DD2371A-8848-4598-B25E-689EB4C11E21}" presName="composite" presStyleCnt="0"/>
      <dgm:spPr/>
    </dgm:pt>
    <dgm:pt modelId="{46F124E6-7869-4E04-8CA9-DD5550B3157C}" type="pres">
      <dgm:prSet presAssocID="{5DD2371A-8848-4598-B25E-689EB4C11E21}" presName="background" presStyleLbl="node0" presStyleIdx="1" presStyleCnt="3"/>
      <dgm:spPr/>
    </dgm:pt>
    <dgm:pt modelId="{98DF4001-7669-4761-B365-C1FDBD55D86B}" type="pres">
      <dgm:prSet presAssocID="{5DD2371A-8848-4598-B25E-689EB4C11E21}" presName="text" presStyleLbl="fgAcc0" presStyleIdx="1" presStyleCnt="3">
        <dgm:presLayoutVars>
          <dgm:chPref val="3"/>
        </dgm:presLayoutVars>
      </dgm:prSet>
      <dgm:spPr/>
    </dgm:pt>
    <dgm:pt modelId="{7041EB21-360F-4D3F-9DB6-C45A2383A0D7}" type="pres">
      <dgm:prSet presAssocID="{5DD2371A-8848-4598-B25E-689EB4C11E21}" presName="hierChild2" presStyleCnt="0"/>
      <dgm:spPr/>
    </dgm:pt>
    <dgm:pt modelId="{2995A37C-B267-4B16-8EC7-F46B1D24B42B}" type="pres">
      <dgm:prSet presAssocID="{C8AE7B05-9766-4C29-9DC9-221301E725FA}" presName="hierRoot1" presStyleCnt="0"/>
      <dgm:spPr/>
    </dgm:pt>
    <dgm:pt modelId="{706BC56D-8FA0-470C-90F9-F50F67E792BE}" type="pres">
      <dgm:prSet presAssocID="{C8AE7B05-9766-4C29-9DC9-221301E725FA}" presName="composite" presStyleCnt="0"/>
      <dgm:spPr/>
    </dgm:pt>
    <dgm:pt modelId="{5AF5461F-219E-4CBF-A57D-8406D9A91766}" type="pres">
      <dgm:prSet presAssocID="{C8AE7B05-9766-4C29-9DC9-221301E725FA}" presName="background" presStyleLbl="node0" presStyleIdx="2" presStyleCnt="3"/>
      <dgm:spPr/>
    </dgm:pt>
    <dgm:pt modelId="{17AC5387-31E8-4F8B-B4E3-1477BC1E1566}" type="pres">
      <dgm:prSet presAssocID="{C8AE7B05-9766-4C29-9DC9-221301E725FA}" presName="text" presStyleLbl="fgAcc0" presStyleIdx="2" presStyleCnt="3">
        <dgm:presLayoutVars>
          <dgm:chPref val="3"/>
        </dgm:presLayoutVars>
      </dgm:prSet>
      <dgm:spPr/>
    </dgm:pt>
    <dgm:pt modelId="{C1948C1D-5F0D-4403-8EDA-D0765A279FF4}" type="pres">
      <dgm:prSet presAssocID="{C8AE7B05-9766-4C29-9DC9-221301E725FA}" presName="hierChild2" presStyleCnt="0"/>
      <dgm:spPr/>
    </dgm:pt>
  </dgm:ptLst>
  <dgm:cxnLst>
    <dgm:cxn modelId="{78CAE812-6F2F-4787-8562-667257E76D20}" srcId="{5D8CB871-1C8B-473E-9B8C-BDADFA03E5C7}" destId="{C8AE7B05-9766-4C29-9DC9-221301E725FA}" srcOrd="2" destOrd="0" parTransId="{BAEA3964-F39E-4A07-A927-915B4E702909}" sibTransId="{F428D9DF-FE41-4F13-BC19-BC766F16E076}"/>
    <dgm:cxn modelId="{C063D714-68FF-46F0-B202-B9E2738C966B}" type="presOf" srcId="{55F2B21A-AE28-4A24-A877-E30A8584F150}" destId="{52C2BBD6-0E71-461F-98F0-FFE5F1C52225}" srcOrd="0" destOrd="0" presId="urn:microsoft.com/office/officeart/2005/8/layout/hierarchy1"/>
    <dgm:cxn modelId="{44C9065F-73B5-44B2-9176-0BD94E9CC2CD}" srcId="{5D8CB871-1C8B-473E-9B8C-BDADFA03E5C7}" destId="{55F2B21A-AE28-4A24-A877-E30A8584F150}" srcOrd="0" destOrd="0" parTransId="{FC0C5283-B0E2-4973-B09C-2AF8D9BCD5C4}" sibTransId="{46719A2F-1989-4527-B9A4-52243526BF00}"/>
    <dgm:cxn modelId="{5AB41159-D073-4AEA-AF75-B42853DDDFC0}" type="presOf" srcId="{5D8CB871-1C8B-473E-9B8C-BDADFA03E5C7}" destId="{22C2642F-5583-4B7A-91E8-3C7A16CBBF56}" srcOrd="0" destOrd="0" presId="urn:microsoft.com/office/officeart/2005/8/layout/hierarchy1"/>
    <dgm:cxn modelId="{29F41D87-7E08-4570-90E6-AD51FF4E5E6A}" type="presOf" srcId="{C8AE7B05-9766-4C29-9DC9-221301E725FA}" destId="{17AC5387-31E8-4F8B-B4E3-1477BC1E1566}" srcOrd="0" destOrd="0" presId="urn:microsoft.com/office/officeart/2005/8/layout/hierarchy1"/>
    <dgm:cxn modelId="{A5CFBED4-1221-4186-9801-A6B426D59635}" srcId="{5D8CB871-1C8B-473E-9B8C-BDADFA03E5C7}" destId="{5DD2371A-8848-4598-B25E-689EB4C11E21}" srcOrd="1" destOrd="0" parTransId="{DE05A363-2BEB-4C8A-9DD1-2DAED4EBE622}" sibTransId="{880DDBE2-E8BC-447B-9826-B03D2F30867D}"/>
    <dgm:cxn modelId="{5E9156E7-E541-473B-8655-A248B67D6A6A}" type="presOf" srcId="{5DD2371A-8848-4598-B25E-689EB4C11E21}" destId="{98DF4001-7669-4761-B365-C1FDBD55D86B}" srcOrd="0" destOrd="0" presId="urn:microsoft.com/office/officeart/2005/8/layout/hierarchy1"/>
    <dgm:cxn modelId="{B4CA6868-6DEC-43D4-B15D-9F5A17B552E6}" type="presParOf" srcId="{22C2642F-5583-4B7A-91E8-3C7A16CBBF56}" destId="{E50DA06D-D35E-478B-B3CB-4D9E37B44603}" srcOrd="0" destOrd="0" presId="urn:microsoft.com/office/officeart/2005/8/layout/hierarchy1"/>
    <dgm:cxn modelId="{9DBC492A-CD5E-4A9F-B510-7EA5CB227178}" type="presParOf" srcId="{E50DA06D-D35E-478B-B3CB-4D9E37B44603}" destId="{98608C0D-BCDD-408D-9977-4DB540E799EF}" srcOrd="0" destOrd="0" presId="urn:microsoft.com/office/officeart/2005/8/layout/hierarchy1"/>
    <dgm:cxn modelId="{AE40ECE8-E885-4CCA-B404-DB053A1DF4D4}" type="presParOf" srcId="{98608C0D-BCDD-408D-9977-4DB540E799EF}" destId="{AA69CB99-E5C3-4B0E-AF43-F0CBEC2E514B}" srcOrd="0" destOrd="0" presId="urn:microsoft.com/office/officeart/2005/8/layout/hierarchy1"/>
    <dgm:cxn modelId="{78FC531F-F5A2-47A0-8918-46BC230C34C2}" type="presParOf" srcId="{98608C0D-BCDD-408D-9977-4DB540E799EF}" destId="{52C2BBD6-0E71-461F-98F0-FFE5F1C52225}" srcOrd="1" destOrd="0" presId="urn:microsoft.com/office/officeart/2005/8/layout/hierarchy1"/>
    <dgm:cxn modelId="{AD82A6D6-90E5-4801-9112-FEE50956750E}" type="presParOf" srcId="{E50DA06D-D35E-478B-B3CB-4D9E37B44603}" destId="{E1E76D11-28D1-4AAA-B709-D4C3E2138B8D}" srcOrd="1" destOrd="0" presId="urn:microsoft.com/office/officeart/2005/8/layout/hierarchy1"/>
    <dgm:cxn modelId="{BA85C5C1-3A8D-48DF-913A-4991013E6DE5}" type="presParOf" srcId="{22C2642F-5583-4B7A-91E8-3C7A16CBBF56}" destId="{F9395A29-0158-4520-BD86-357E57CD1AA6}" srcOrd="1" destOrd="0" presId="urn:microsoft.com/office/officeart/2005/8/layout/hierarchy1"/>
    <dgm:cxn modelId="{3949847A-9894-4694-83E7-F6FE11FEF951}" type="presParOf" srcId="{F9395A29-0158-4520-BD86-357E57CD1AA6}" destId="{97722BD7-7815-44D7-98EE-479B4E633412}" srcOrd="0" destOrd="0" presId="urn:microsoft.com/office/officeart/2005/8/layout/hierarchy1"/>
    <dgm:cxn modelId="{1787BF92-C91B-41AF-AE32-A28402FF7853}" type="presParOf" srcId="{97722BD7-7815-44D7-98EE-479B4E633412}" destId="{46F124E6-7869-4E04-8CA9-DD5550B3157C}" srcOrd="0" destOrd="0" presId="urn:microsoft.com/office/officeart/2005/8/layout/hierarchy1"/>
    <dgm:cxn modelId="{AB131EE2-5C1B-4EB3-8683-B047E9AC833E}" type="presParOf" srcId="{97722BD7-7815-44D7-98EE-479B4E633412}" destId="{98DF4001-7669-4761-B365-C1FDBD55D86B}" srcOrd="1" destOrd="0" presId="urn:microsoft.com/office/officeart/2005/8/layout/hierarchy1"/>
    <dgm:cxn modelId="{DA22466E-A1D9-433F-A4D8-FE3F63086FBA}" type="presParOf" srcId="{F9395A29-0158-4520-BD86-357E57CD1AA6}" destId="{7041EB21-360F-4D3F-9DB6-C45A2383A0D7}" srcOrd="1" destOrd="0" presId="urn:microsoft.com/office/officeart/2005/8/layout/hierarchy1"/>
    <dgm:cxn modelId="{01F22B54-DDDF-40AC-991E-E6D8641E02D9}" type="presParOf" srcId="{22C2642F-5583-4B7A-91E8-3C7A16CBBF56}" destId="{2995A37C-B267-4B16-8EC7-F46B1D24B42B}" srcOrd="2" destOrd="0" presId="urn:microsoft.com/office/officeart/2005/8/layout/hierarchy1"/>
    <dgm:cxn modelId="{128105AF-93B2-42CA-AF09-A0A45C178167}" type="presParOf" srcId="{2995A37C-B267-4B16-8EC7-F46B1D24B42B}" destId="{706BC56D-8FA0-470C-90F9-F50F67E792BE}" srcOrd="0" destOrd="0" presId="urn:microsoft.com/office/officeart/2005/8/layout/hierarchy1"/>
    <dgm:cxn modelId="{F54424B7-5C88-452D-9A74-26EC4F7D367E}" type="presParOf" srcId="{706BC56D-8FA0-470C-90F9-F50F67E792BE}" destId="{5AF5461F-219E-4CBF-A57D-8406D9A91766}" srcOrd="0" destOrd="0" presId="urn:microsoft.com/office/officeart/2005/8/layout/hierarchy1"/>
    <dgm:cxn modelId="{CED2437B-5BE1-4517-A505-C8F218974EBA}" type="presParOf" srcId="{706BC56D-8FA0-470C-90F9-F50F67E792BE}" destId="{17AC5387-31E8-4F8B-B4E3-1477BC1E1566}" srcOrd="1" destOrd="0" presId="urn:microsoft.com/office/officeart/2005/8/layout/hierarchy1"/>
    <dgm:cxn modelId="{210FA4CB-87F4-4187-B23C-542613197C29}" type="presParOf" srcId="{2995A37C-B267-4B16-8EC7-F46B1D24B42B}" destId="{C1948C1D-5F0D-4403-8EDA-D0765A279FF4}" srcOrd="1" destOrd="0" presId="urn:microsoft.com/office/officeart/2005/8/layout/hierarchy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69CB99-E5C3-4B0E-AF43-F0CBEC2E514B}">
      <dsp:nvSpPr>
        <dsp:cNvPr id="0" name=""/>
        <dsp:cNvSpPr/>
      </dsp:nvSpPr>
      <dsp:spPr>
        <a:xfrm>
          <a:off x="0" y="1021294"/>
          <a:ext cx="2893218" cy="183719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2C2BBD6-0E71-461F-98F0-FFE5F1C52225}">
      <dsp:nvSpPr>
        <dsp:cNvPr id="0" name=""/>
        <dsp:cNvSpPr/>
      </dsp:nvSpPr>
      <dsp:spPr>
        <a:xfrm>
          <a:off x="321468" y="1326690"/>
          <a:ext cx="2893218" cy="1837193"/>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t>&gt;102,000 drug overdose deaths in the U.S.</a:t>
          </a:r>
        </a:p>
      </dsp:txBody>
      <dsp:txXfrm>
        <a:off x="375278" y="1380500"/>
        <a:ext cx="2785598" cy="1729573"/>
      </dsp:txXfrm>
    </dsp:sp>
    <dsp:sp modelId="{46F124E6-7869-4E04-8CA9-DD5550B3157C}">
      <dsp:nvSpPr>
        <dsp:cNvPr id="0" name=""/>
        <dsp:cNvSpPr/>
      </dsp:nvSpPr>
      <dsp:spPr>
        <a:xfrm>
          <a:off x="3536156" y="1021294"/>
          <a:ext cx="2893218" cy="183719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8DF4001-7669-4761-B365-C1FDBD55D86B}">
      <dsp:nvSpPr>
        <dsp:cNvPr id="0" name=""/>
        <dsp:cNvSpPr/>
      </dsp:nvSpPr>
      <dsp:spPr>
        <a:xfrm>
          <a:off x="3857625" y="1326690"/>
          <a:ext cx="2893218" cy="1837193"/>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t>&gt;1,400 opioid-related deaths in WI</a:t>
          </a:r>
        </a:p>
      </dsp:txBody>
      <dsp:txXfrm>
        <a:off x="3911435" y="1380500"/>
        <a:ext cx="2785598" cy="1729573"/>
      </dsp:txXfrm>
    </dsp:sp>
    <dsp:sp modelId="{5AF5461F-219E-4CBF-A57D-8406D9A91766}">
      <dsp:nvSpPr>
        <dsp:cNvPr id="0" name=""/>
        <dsp:cNvSpPr/>
      </dsp:nvSpPr>
      <dsp:spPr>
        <a:xfrm>
          <a:off x="7072312" y="1021294"/>
          <a:ext cx="2893218" cy="183719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7AC5387-31E8-4F8B-B4E3-1477BC1E1566}">
      <dsp:nvSpPr>
        <dsp:cNvPr id="0" name=""/>
        <dsp:cNvSpPr/>
      </dsp:nvSpPr>
      <dsp:spPr>
        <a:xfrm>
          <a:off x="7393781" y="1326690"/>
          <a:ext cx="2893218" cy="1837193"/>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highlight>
                <a:srgbClr val="FFFF00"/>
              </a:highlight>
            </a:rPr>
            <a:t>Enter Community Specific Data</a:t>
          </a:r>
        </a:p>
      </dsp:txBody>
      <dsp:txXfrm>
        <a:off x="7447591" y="1380500"/>
        <a:ext cx="2785598" cy="172957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6CA8C3-9DBC-4E0B-A1CD-F0224E9FD31B}" type="datetimeFigureOut">
              <a:rPr lang="en-US" smtClean="0"/>
              <a:t>8/28/2024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9CEC61-1F50-4ECF-8BEC-E8FD44F05BD3}" type="slidenum">
              <a:rPr lang="en-US" smtClean="0"/>
              <a:t>‹#›</a:t>
            </a:fld>
            <a:endParaRPr lang="en-US"/>
          </a:p>
        </p:txBody>
      </p:sp>
    </p:spTree>
    <p:extLst>
      <p:ext uri="{BB962C8B-B14F-4D97-AF65-F5344CB8AC3E}">
        <p14:creationId xmlns:p14="http://schemas.microsoft.com/office/powerpoint/2010/main" val="11066028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89CEC61-1F50-4ECF-8BEC-E8FD44F05BD3}" type="slidenum">
              <a:rPr lang="en-US" smtClean="0"/>
              <a:t>1</a:t>
            </a:fld>
            <a:endParaRPr lang="en-US"/>
          </a:p>
        </p:txBody>
      </p:sp>
    </p:spTree>
    <p:extLst>
      <p:ext uri="{BB962C8B-B14F-4D97-AF65-F5344CB8AC3E}">
        <p14:creationId xmlns:p14="http://schemas.microsoft.com/office/powerpoint/2010/main" val="19159312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are going to start with discussing what harm reduction is and why it is important. According to SAMHSA’s (Substance Abuse and Mental Health Services Administration) the definition of harm reduction is “</a:t>
            </a:r>
            <a:r>
              <a:rPr lang="en-US" sz="1200" dirty="0"/>
              <a:t>a practical and transformative approach that incorporates community-driven public health strategies — including prevention, risk reduction, and health promotion — to empower people who use drugs (and their families) with the choice to live healthy, self-directed, and purpose-filled lives.” </a:t>
            </a:r>
            <a:r>
              <a:rPr lang="en-US" dirty="0"/>
              <a:t>" </a:t>
            </a:r>
          </a:p>
          <a:p>
            <a:endParaRPr lang="en-US" dirty="0"/>
          </a:p>
          <a:p>
            <a:r>
              <a:rPr lang="en-US" dirty="0"/>
              <a:t>Harm reduction is integrated throughout the continuum of care which is modeled by this half circle graphic. In </a:t>
            </a:r>
            <a:r>
              <a:rPr lang="en-US" b="0" dirty="0"/>
              <a:t>promotion</a:t>
            </a:r>
            <a:r>
              <a:rPr lang="en-US" dirty="0"/>
              <a:t>, harm reduction is safer practices. In </a:t>
            </a:r>
            <a:r>
              <a:rPr lang="en-US" b="0" dirty="0"/>
              <a:t>prevention</a:t>
            </a:r>
            <a:r>
              <a:rPr lang="en-US" dirty="0"/>
              <a:t>, harm reduction is overdose education, reversal medication, like naloxone nasal spray (NARCAN®), and clean needles to prevent death, injury, disease, and overdose. In </a:t>
            </a:r>
            <a:r>
              <a:rPr lang="en-US" b="0" dirty="0"/>
              <a:t>treatment</a:t>
            </a:r>
            <a:r>
              <a:rPr lang="en-US" dirty="0"/>
              <a:t>, harm reduction is referral to treatment and in </a:t>
            </a:r>
            <a:r>
              <a:rPr lang="en-US" b="0" dirty="0"/>
              <a:t>recovery</a:t>
            </a:r>
            <a:r>
              <a:rPr lang="en-US" dirty="0"/>
              <a:t>, it is intertwined with multiple pathways to recovery, like Medication Assisted Treatment (MAT) and Medications for Opioid Use Disorder (MOUD). </a:t>
            </a:r>
          </a:p>
          <a:p>
            <a:endParaRPr lang="en-US" dirty="0"/>
          </a:p>
          <a:p>
            <a:endParaRPr lang="en-US" dirty="0"/>
          </a:p>
        </p:txBody>
      </p:sp>
      <p:sp>
        <p:nvSpPr>
          <p:cNvPr id="4" name="Slide Number Placeholder 3"/>
          <p:cNvSpPr>
            <a:spLocks noGrp="1"/>
          </p:cNvSpPr>
          <p:nvPr>
            <p:ph type="sldNum" sz="quarter" idx="5"/>
          </p:nvPr>
        </p:nvSpPr>
        <p:spPr/>
        <p:txBody>
          <a:bodyPr/>
          <a:lstStyle/>
          <a:p>
            <a:fld id="{F89CEC61-1F50-4ECF-8BEC-E8FD44F05BD3}" type="slidenum">
              <a:rPr lang="en-US" smtClean="0"/>
              <a:t>2</a:t>
            </a:fld>
            <a:endParaRPr lang="en-US"/>
          </a:p>
        </p:txBody>
      </p:sp>
    </p:spTree>
    <p:extLst>
      <p:ext uri="{BB962C8B-B14F-4D97-AF65-F5344CB8AC3E}">
        <p14:creationId xmlns:p14="http://schemas.microsoft.com/office/powerpoint/2010/main" val="35358145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Harm reduction is used in everyday life when we wear our seatbelts to avoid serious injury in the event of a car crash or applying sunscreen to minimize sunburns. Harm reduction specific to drug use looks like Naloxone nasal spray (NARCAN®) to reverse the short-term effects of an opioid overdose, fentanyl &amp; xylazine test strips to detect the presence of hazardous additives in unregulated drugs which may lead to a person opting out of using those drugs, clean syringe exchange programs to provide sterile needles and to prevent the spread of infectious diseases, overdose prevention sites where trained staff can identify and respond to drug overdoses as well as connect people to support services, and lastly, sterile injection equipment to prevent HIV transmission. </a:t>
            </a:r>
          </a:p>
          <a:p>
            <a:endParaRPr lang="en-US" dirty="0"/>
          </a:p>
        </p:txBody>
      </p:sp>
      <p:sp>
        <p:nvSpPr>
          <p:cNvPr id="4" name="Slide Number Placeholder 3"/>
          <p:cNvSpPr>
            <a:spLocks noGrp="1"/>
          </p:cNvSpPr>
          <p:nvPr>
            <p:ph type="sldNum" sz="quarter" idx="5"/>
          </p:nvPr>
        </p:nvSpPr>
        <p:spPr/>
        <p:txBody>
          <a:bodyPr/>
          <a:lstStyle/>
          <a:p>
            <a:fld id="{F89CEC61-1F50-4ECF-8BEC-E8FD44F05BD3}" type="slidenum">
              <a:rPr lang="en-US" smtClean="0"/>
              <a:t>3</a:t>
            </a:fld>
            <a:endParaRPr lang="en-US"/>
          </a:p>
        </p:txBody>
      </p:sp>
    </p:spTree>
    <p:extLst>
      <p:ext uri="{BB962C8B-B14F-4D97-AF65-F5344CB8AC3E}">
        <p14:creationId xmlns:p14="http://schemas.microsoft.com/office/powerpoint/2010/main" val="1500073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What does harm reduction do and how does it impact our communities? Harm reduction prevents injury, disease, death, and overdose. It saves lives by being accessible and user-friendly as we saw in the examples from the previous slide. Harm reduction is also a bridge to treatment. It is meeting people where they are at and supporting that person according to their individual needs. Harm reduction emphasizes autonomy. This is an important piece to harm reduction because each person’s path to recovery looks very different. Additionally, harm reduction also promotes healthy behaviors while reducing the stigma relating to substance use. Harm reduction does not encourage people to use drugs, because people who actively using drugs are going to use whether or not they have resources to do so safely. This is where harm reduction comes into play by providing tools to prevent unnecessary risks like HIV and hepatitis C and death.</a:t>
            </a:r>
          </a:p>
          <a:p>
            <a:endParaRPr lang="en-US" dirty="0"/>
          </a:p>
        </p:txBody>
      </p:sp>
      <p:sp>
        <p:nvSpPr>
          <p:cNvPr id="4" name="Slide Number Placeholder 3"/>
          <p:cNvSpPr>
            <a:spLocks noGrp="1"/>
          </p:cNvSpPr>
          <p:nvPr>
            <p:ph type="sldNum" sz="quarter" idx="5"/>
          </p:nvPr>
        </p:nvSpPr>
        <p:spPr/>
        <p:txBody>
          <a:bodyPr/>
          <a:lstStyle/>
          <a:p>
            <a:fld id="{F89CEC61-1F50-4ECF-8BEC-E8FD44F05BD3}" type="slidenum">
              <a:rPr lang="en-US" smtClean="0"/>
              <a:t>4</a:t>
            </a:fld>
            <a:endParaRPr lang="en-US"/>
          </a:p>
        </p:txBody>
      </p:sp>
    </p:spTree>
    <p:extLst>
      <p:ext uri="{BB962C8B-B14F-4D97-AF65-F5344CB8AC3E}">
        <p14:creationId xmlns:p14="http://schemas.microsoft.com/office/powerpoint/2010/main" val="22136284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Harm reduction services should be in places that are easily accessible such as clinics, food banks, and public transportation centers</a:t>
            </a:r>
            <a:r>
              <a:rPr lang="en-US" b="1" dirty="0"/>
              <a:t>. *Could name harm reduction services specific to your community* </a:t>
            </a:r>
            <a:r>
              <a:rPr lang="en-US" dirty="0"/>
              <a:t>It is important that these services are available to the public 24 hours of the day at a safe, non-judgmental location. A discrete location is helpful if a person wants to avoid being seen accessing harm reduction services. Keep in mind the significance of meeting people where they are at and minimizing barriers to access these services. </a:t>
            </a:r>
          </a:p>
          <a:p>
            <a:endParaRPr lang="en-US" dirty="0"/>
          </a:p>
        </p:txBody>
      </p:sp>
      <p:sp>
        <p:nvSpPr>
          <p:cNvPr id="4" name="Slide Number Placeholder 3"/>
          <p:cNvSpPr>
            <a:spLocks noGrp="1"/>
          </p:cNvSpPr>
          <p:nvPr>
            <p:ph type="sldNum" sz="quarter" idx="5"/>
          </p:nvPr>
        </p:nvSpPr>
        <p:spPr/>
        <p:txBody>
          <a:bodyPr/>
          <a:lstStyle/>
          <a:p>
            <a:fld id="{F89CEC61-1F50-4ECF-8BEC-E8FD44F05BD3}" type="slidenum">
              <a:rPr lang="en-US" smtClean="0"/>
              <a:t>5</a:t>
            </a:fld>
            <a:endParaRPr lang="en-US"/>
          </a:p>
        </p:txBody>
      </p:sp>
    </p:spTree>
    <p:extLst>
      <p:ext uri="{BB962C8B-B14F-4D97-AF65-F5344CB8AC3E}">
        <p14:creationId xmlns:p14="http://schemas.microsoft.com/office/powerpoint/2010/main" val="21475558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U.S. is in a substance use and overdose epidemic. There is increasing misuse of opioids and animal tranquilizers that is contributing to these statistics. More than 102,000 drug overdose deaths were recorded in the U.S from January 2023 to January 2024 and more than 1,400 opioid-related deaths were recorded in Wisconsin from 2020 to 2022. </a:t>
            </a:r>
            <a:r>
              <a:rPr lang="en-US" b="1" dirty="0"/>
              <a:t>*Could pull in a statistic for local data here*</a:t>
            </a:r>
          </a:p>
          <a:p>
            <a:endParaRPr lang="en-US" dirty="0"/>
          </a:p>
        </p:txBody>
      </p:sp>
      <p:sp>
        <p:nvSpPr>
          <p:cNvPr id="4" name="Slide Number Placeholder 3"/>
          <p:cNvSpPr>
            <a:spLocks noGrp="1"/>
          </p:cNvSpPr>
          <p:nvPr>
            <p:ph type="sldNum" sz="quarter" idx="5"/>
          </p:nvPr>
        </p:nvSpPr>
        <p:spPr/>
        <p:txBody>
          <a:bodyPr/>
          <a:lstStyle/>
          <a:p>
            <a:fld id="{F89CEC61-1F50-4ECF-8BEC-E8FD44F05BD3}" type="slidenum">
              <a:rPr lang="en-US" smtClean="0"/>
              <a:t>6</a:t>
            </a:fld>
            <a:endParaRPr lang="en-US"/>
          </a:p>
        </p:txBody>
      </p:sp>
    </p:spTree>
    <p:extLst>
      <p:ext uri="{BB962C8B-B14F-4D97-AF65-F5344CB8AC3E}">
        <p14:creationId xmlns:p14="http://schemas.microsoft.com/office/powerpoint/2010/main" val="6778030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question might arise, why can’t we just promote cessation resources? Cessation is stopping or discontinuing, so it may not be someone’s goal to stop substance use at the time. Addiction is a disease and there are multiple pathways to recovery. Everyone's definition of recovery is different, and you can't force someone to seek recovery. Again, it comes back to the key phrase that is to meet people where they are at. </a:t>
            </a:r>
          </a:p>
          <a:p>
            <a:endParaRPr lang="en-US" dirty="0"/>
          </a:p>
        </p:txBody>
      </p:sp>
      <p:sp>
        <p:nvSpPr>
          <p:cNvPr id="4" name="Slide Number Placeholder 3"/>
          <p:cNvSpPr>
            <a:spLocks noGrp="1"/>
          </p:cNvSpPr>
          <p:nvPr>
            <p:ph type="sldNum" sz="quarter" idx="5"/>
          </p:nvPr>
        </p:nvSpPr>
        <p:spPr/>
        <p:txBody>
          <a:bodyPr/>
          <a:lstStyle/>
          <a:p>
            <a:fld id="{F89CEC61-1F50-4ECF-8BEC-E8FD44F05BD3}" type="slidenum">
              <a:rPr lang="en-US" smtClean="0"/>
              <a:t>7</a:t>
            </a:fld>
            <a:endParaRPr lang="en-US"/>
          </a:p>
        </p:txBody>
      </p:sp>
    </p:spTree>
    <p:extLst>
      <p:ext uri="{BB962C8B-B14F-4D97-AF65-F5344CB8AC3E}">
        <p14:creationId xmlns:p14="http://schemas.microsoft.com/office/powerpoint/2010/main" val="22745258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89CEC61-1F50-4ECF-8BEC-E8FD44F05BD3}" type="slidenum">
              <a:rPr lang="en-US" smtClean="0"/>
              <a:t>8</a:t>
            </a:fld>
            <a:endParaRPr lang="en-US"/>
          </a:p>
        </p:txBody>
      </p:sp>
    </p:spTree>
    <p:extLst>
      <p:ext uri="{BB962C8B-B14F-4D97-AF65-F5344CB8AC3E}">
        <p14:creationId xmlns:p14="http://schemas.microsoft.com/office/powerpoint/2010/main" val="37280924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877D4-D468-B25E-7895-697E2ECFE9F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F1C81B7-B208-A6DB-8788-280AB081C8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808FCA5-8CD5-70F4-D50A-03E24339F8D8}"/>
              </a:ext>
            </a:extLst>
          </p:cNvPr>
          <p:cNvSpPr>
            <a:spLocks noGrp="1"/>
          </p:cNvSpPr>
          <p:nvPr>
            <p:ph type="dt" sz="half" idx="10"/>
          </p:nvPr>
        </p:nvSpPr>
        <p:spPr/>
        <p:txBody>
          <a:bodyPr/>
          <a:lstStyle/>
          <a:p>
            <a:fld id="{AAD1594E-6890-2A46-8DC9-E510E60047C9}" type="datetimeFigureOut">
              <a:rPr lang="en-US" smtClean="0"/>
              <a:t>8/28/2024</a:t>
            </a:fld>
            <a:endParaRPr lang="en-US"/>
          </a:p>
        </p:txBody>
      </p:sp>
      <p:sp>
        <p:nvSpPr>
          <p:cNvPr id="5" name="Footer Placeholder 4">
            <a:extLst>
              <a:ext uri="{FF2B5EF4-FFF2-40B4-BE49-F238E27FC236}">
                <a16:creationId xmlns:a16="http://schemas.microsoft.com/office/drawing/2014/main" id="{D0C430AB-3823-F609-B674-18621F67BA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4D3F3F-D6EC-EFEF-598F-9A4A460DE2E5}"/>
              </a:ext>
            </a:extLst>
          </p:cNvPr>
          <p:cNvSpPr>
            <a:spLocks noGrp="1"/>
          </p:cNvSpPr>
          <p:nvPr>
            <p:ph type="sldNum" sz="quarter" idx="12"/>
          </p:nvPr>
        </p:nvSpPr>
        <p:spPr/>
        <p:txBody>
          <a:bodyPr/>
          <a:lstStyle/>
          <a:p>
            <a:fld id="{1E007300-7E57-C941-BA56-FF3E49567A8E}" type="slidenum">
              <a:rPr lang="en-US" smtClean="0"/>
              <a:t>‹#›</a:t>
            </a:fld>
            <a:endParaRPr lang="en-US"/>
          </a:p>
        </p:txBody>
      </p:sp>
    </p:spTree>
    <p:extLst>
      <p:ext uri="{BB962C8B-B14F-4D97-AF65-F5344CB8AC3E}">
        <p14:creationId xmlns:p14="http://schemas.microsoft.com/office/powerpoint/2010/main" val="3786843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04097-4907-40DA-BB2A-FF531FD5D7D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5D482C0-9AC6-1C1D-A10D-0C847FADBC0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6CE819-DCF6-3A97-2D3B-B1F4A71F8277}"/>
              </a:ext>
            </a:extLst>
          </p:cNvPr>
          <p:cNvSpPr>
            <a:spLocks noGrp="1"/>
          </p:cNvSpPr>
          <p:nvPr>
            <p:ph type="dt" sz="half" idx="10"/>
          </p:nvPr>
        </p:nvSpPr>
        <p:spPr/>
        <p:txBody>
          <a:bodyPr/>
          <a:lstStyle/>
          <a:p>
            <a:fld id="{AAD1594E-6890-2A46-8DC9-E510E60047C9}" type="datetimeFigureOut">
              <a:rPr lang="en-US" smtClean="0"/>
              <a:t>8/28/2024</a:t>
            </a:fld>
            <a:endParaRPr lang="en-US"/>
          </a:p>
        </p:txBody>
      </p:sp>
      <p:sp>
        <p:nvSpPr>
          <p:cNvPr id="5" name="Footer Placeholder 4">
            <a:extLst>
              <a:ext uri="{FF2B5EF4-FFF2-40B4-BE49-F238E27FC236}">
                <a16:creationId xmlns:a16="http://schemas.microsoft.com/office/drawing/2014/main" id="{034C1845-1306-D422-F37F-01A64340CF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C70C64-E611-92E3-6C97-11F47E187D42}"/>
              </a:ext>
            </a:extLst>
          </p:cNvPr>
          <p:cNvSpPr>
            <a:spLocks noGrp="1"/>
          </p:cNvSpPr>
          <p:nvPr>
            <p:ph type="sldNum" sz="quarter" idx="12"/>
          </p:nvPr>
        </p:nvSpPr>
        <p:spPr/>
        <p:txBody>
          <a:bodyPr/>
          <a:lstStyle/>
          <a:p>
            <a:fld id="{1E007300-7E57-C941-BA56-FF3E49567A8E}" type="slidenum">
              <a:rPr lang="en-US" smtClean="0"/>
              <a:t>‹#›</a:t>
            </a:fld>
            <a:endParaRPr lang="en-US"/>
          </a:p>
        </p:txBody>
      </p:sp>
    </p:spTree>
    <p:extLst>
      <p:ext uri="{BB962C8B-B14F-4D97-AF65-F5344CB8AC3E}">
        <p14:creationId xmlns:p14="http://schemas.microsoft.com/office/powerpoint/2010/main" val="4207258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31A968-0686-11D1-C367-D555C681A0E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ECB2FA7-B2D0-FFBD-5CCF-0322F2CDEE5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D0AC4F-97AB-148F-0B6B-A56E6C4CF9F5}"/>
              </a:ext>
            </a:extLst>
          </p:cNvPr>
          <p:cNvSpPr>
            <a:spLocks noGrp="1"/>
          </p:cNvSpPr>
          <p:nvPr>
            <p:ph type="dt" sz="half" idx="10"/>
          </p:nvPr>
        </p:nvSpPr>
        <p:spPr/>
        <p:txBody>
          <a:bodyPr/>
          <a:lstStyle/>
          <a:p>
            <a:fld id="{AAD1594E-6890-2A46-8DC9-E510E60047C9}" type="datetimeFigureOut">
              <a:rPr lang="en-US" smtClean="0"/>
              <a:t>8/28/2024</a:t>
            </a:fld>
            <a:endParaRPr lang="en-US"/>
          </a:p>
        </p:txBody>
      </p:sp>
      <p:sp>
        <p:nvSpPr>
          <p:cNvPr id="5" name="Footer Placeholder 4">
            <a:extLst>
              <a:ext uri="{FF2B5EF4-FFF2-40B4-BE49-F238E27FC236}">
                <a16:creationId xmlns:a16="http://schemas.microsoft.com/office/drawing/2014/main" id="{BCE3134A-46E0-D75F-334F-E7D065847F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1088B9-A1B0-BAC4-9D4D-83180B8B4123}"/>
              </a:ext>
            </a:extLst>
          </p:cNvPr>
          <p:cNvSpPr>
            <a:spLocks noGrp="1"/>
          </p:cNvSpPr>
          <p:nvPr>
            <p:ph type="sldNum" sz="quarter" idx="12"/>
          </p:nvPr>
        </p:nvSpPr>
        <p:spPr/>
        <p:txBody>
          <a:bodyPr/>
          <a:lstStyle/>
          <a:p>
            <a:fld id="{1E007300-7E57-C941-BA56-FF3E49567A8E}" type="slidenum">
              <a:rPr lang="en-US" smtClean="0"/>
              <a:t>‹#›</a:t>
            </a:fld>
            <a:endParaRPr lang="en-US"/>
          </a:p>
        </p:txBody>
      </p:sp>
    </p:spTree>
    <p:extLst>
      <p:ext uri="{BB962C8B-B14F-4D97-AF65-F5344CB8AC3E}">
        <p14:creationId xmlns:p14="http://schemas.microsoft.com/office/powerpoint/2010/main" val="15971246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877D4-D468-B25E-7895-697E2ECFE9F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F1C81B7-B208-A6DB-8788-280AB081C8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808FCA5-8CD5-70F4-D50A-03E24339F8D8}"/>
              </a:ext>
            </a:extLst>
          </p:cNvPr>
          <p:cNvSpPr>
            <a:spLocks noGrp="1"/>
          </p:cNvSpPr>
          <p:nvPr>
            <p:ph type="dt" sz="half" idx="10"/>
          </p:nvPr>
        </p:nvSpPr>
        <p:spPr/>
        <p:txBody>
          <a:bodyPr/>
          <a:lstStyle/>
          <a:p>
            <a:fld id="{AAD1594E-6890-2A46-8DC9-E510E60047C9}" type="datetimeFigureOut">
              <a:rPr lang="en-US" smtClean="0"/>
              <a:t>8/28/2024</a:t>
            </a:fld>
            <a:endParaRPr lang="en-US"/>
          </a:p>
        </p:txBody>
      </p:sp>
      <p:sp>
        <p:nvSpPr>
          <p:cNvPr id="5" name="Footer Placeholder 4">
            <a:extLst>
              <a:ext uri="{FF2B5EF4-FFF2-40B4-BE49-F238E27FC236}">
                <a16:creationId xmlns:a16="http://schemas.microsoft.com/office/drawing/2014/main" id="{D0C430AB-3823-F609-B674-18621F67BA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4D3F3F-D6EC-EFEF-598F-9A4A460DE2E5}"/>
              </a:ext>
            </a:extLst>
          </p:cNvPr>
          <p:cNvSpPr>
            <a:spLocks noGrp="1"/>
          </p:cNvSpPr>
          <p:nvPr>
            <p:ph type="sldNum" sz="quarter" idx="12"/>
          </p:nvPr>
        </p:nvSpPr>
        <p:spPr/>
        <p:txBody>
          <a:bodyPr/>
          <a:lstStyle/>
          <a:p>
            <a:fld id="{1E007300-7E57-C941-BA56-FF3E49567A8E}" type="slidenum">
              <a:rPr lang="en-US" smtClean="0"/>
              <a:t>‹#›</a:t>
            </a:fld>
            <a:endParaRPr lang="en-US"/>
          </a:p>
        </p:txBody>
      </p:sp>
    </p:spTree>
    <p:extLst>
      <p:ext uri="{BB962C8B-B14F-4D97-AF65-F5344CB8AC3E}">
        <p14:creationId xmlns:p14="http://schemas.microsoft.com/office/powerpoint/2010/main" val="16544441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385DE-DC0C-4E9D-C5D2-F8B1FA2C995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1B0E157-3CED-7311-0C62-CBC3220C8A0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9B0C92-41B3-E3D8-54BE-F3DAE97FAB3E}"/>
              </a:ext>
            </a:extLst>
          </p:cNvPr>
          <p:cNvSpPr>
            <a:spLocks noGrp="1"/>
          </p:cNvSpPr>
          <p:nvPr>
            <p:ph type="dt" sz="half" idx="10"/>
          </p:nvPr>
        </p:nvSpPr>
        <p:spPr/>
        <p:txBody>
          <a:bodyPr/>
          <a:lstStyle/>
          <a:p>
            <a:fld id="{AAD1594E-6890-2A46-8DC9-E510E60047C9}" type="datetimeFigureOut">
              <a:rPr lang="en-US" smtClean="0"/>
              <a:t>8/28/2024</a:t>
            </a:fld>
            <a:endParaRPr lang="en-US"/>
          </a:p>
        </p:txBody>
      </p:sp>
      <p:sp>
        <p:nvSpPr>
          <p:cNvPr id="5" name="Footer Placeholder 4">
            <a:extLst>
              <a:ext uri="{FF2B5EF4-FFF2-40B4-BE49-F238E27FC236}">
                <a16:creationId xmlns:a16="http://schemas.microsoft.com/office/drawing/2014/main" id="{A79431C2-6452-EBA4-7276-2AFD78671F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5C9D6D-515C-5EF7-57FC-BB9C933C2735}"/>
              </a:ext>
            </a:extLst>
          </p:cNvPr>
          <p:cNvSpPr>
            <a:spLocks noGrp="1"/>
          </p:cNvSpPr>
          <p:nvPr>
            <p:ph type="sldNum" sz="quarter" idx="12"/>
          </p:nvPr>
        </p:nvSpPr>
        <p:spPr/>
        <p:txBody>
          <a:bodyPr/>
          <a:lstStyle/>
          <a:p>
            <a:fld id="{1E007300-7E57-C941-BA56-FF3E49567A8E}" type="slidenum">
              <a:rPr lang="en-US" smtClean="0"/>
              <a:t>‹#›</a:t>
            </a:fld>
            <a:endParaRPr lang="en-US"/>
          </a:p>
        </p:txBody>
      </p:sp>
    </p:spTree>
    <p:extLst>
      <p:ext uri="{BB962C8B-B14F-4D97-AF65-F5344CB8AC3E}">
        <p14:creationId xmlns:p14="http://schemas.microsoft.com/office/powerpoint/2010/main" val="12676951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B3431-E3FB-DA64-60BA-1561A01BFB4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DE8609B-DD6C-B72F-4D2F-13347E1A82B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5F4FF93-518B-2882-0ABC-74000F16D7F9}"/>
              </a:ext>
            </a:extLst>
          </p:cNvPr>
          <p:cNvSpPr>
            <a:spLocks noGrp="1"/>
          </p:cNvSpPr>
          <p:nvPr>
            <p:ph type="dt" sz="half" idx="10"/>
          </p:nvPr>
        </p:nvSpPr>
        <p:spPr/>
        <p:txBody>
          <a:bodyPr/>
          <a:lstStyle/>
          <a:p>
            <a:fld id="{AAD1594E-6890-2A46-8DC9-E510E60047C9}" type="datetimeFigureOut">
              <a:rPr lang="en-US" smtClean="0"/>
              <a:t>8/28/2024</a:t>
            </a:fld>
            <a:endParaRPr lang="en-US"/>
          </a:p>
        </p:txBody>
      </p:sp>
      <p:sp>
        <p:nvSpPr>
          <p:cNvPr id="5" name="Footer Placeholder 4">
            <a:extLst>
              <a:ext uri="{FF2B5EF4-FFF2-40B4-BE49-F238E27FC236}">
                <a16:creationId xmlns:a16="http://schemas.microsoft.com/office/drawing/2014/main" id="{A222EE8B-AFD0-2BFB-AEBB-EA38CD0476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48E0DD-18DF-5B53-A818-591908396143}"/>
              </a:ext>
            </a:extLst>
          </p:cNvPr>
          <p:cNvSpPr>
            <a:spLocks noGrp="1"/>
          </p:cNvSpPr>
          <p:nvPr>
            <p:ph type="sldNum" sz="quarter" idx="12"/>
          </p:nvPr>
        </p:nvSpPr>
        <p:spPr/>
        <p:txBody>
          <a:bodyPr/>
          <a:lstStyle/>
          <a:p>
            <a:fld id="{1E007300-7E57-C941-BA56-FF3E49567A8E}" type="slidenum">
              <a:rPr lang="en-US" smtClean="0"/>
              <a:t>‹#›</a:t>
            </a:fld>
            <a:endParaRPr lang="en-US"/>
          </a:p>
        </p:txBody>
      </p:sp>
    </p:spTree>
    <p:extLst>
      <p:ext uri="{BB962C8B-B14F-4D97-AF65-F5344CB8AC3E}">
        <p14:creationId xmlns:p14="http://schemas.microsoft.com/office/powerpoint/2010/main" val="9397465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47BF3-8AC2-7036-E519-372D4723B0A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FF07D1A-1D06-C80B-1CEE-81985E4E9AC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3AFE5C1-E4B0-7EF5-EB99-5F9D6542620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72E3E12-F82C-11D3-0832-A4E2E783D898}"/>
              </a:ext>
            </a:extLst>
          </p:cNvPr>
          <p:cNvSpPr>
            <a:spLocks noGrp="1"/>
          </p:cNvSpPr>
          <p:nvPr>
            <p:ph type="dt" sz="half" idx="10"/>
          </p:nvPr>
        </p:nvSpPr>
        <p:spPr/>
        <p:txBody>
          <a:bodyPr/>
          <a:lstStyle/>
          <a:p>
            <a:fld id="{AAD1594E-6890-2A46-8DC9-E510E60047C9}" type="datetimeFigureOut">
              <a:rPr lang="en-US" smtClean="0"/>
              <a:t>8/28/2024</a:t>
            </a:fld>
            <a:endParaRPr lang="en-US"/>
          </a:p>
        </p:txBody>
      </p:sp>
      <p:sp>
        <p:nvSpPr>
          <p:cNvPr id="6" name="Footer Placeholder 5">
            <a:extLst>
              <a:ext uri="{FF2B5EF4-FFF2-40B4-BE49-F238E27FC236}">
                <a16:creationId xmlns:a16="http://schemas.microsoft.com/office/drawing/2014/main" id="{0A571A35-ADD4-1ACC-8575-F47AB36573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F2DBA1-A3DB-A304-6F49-C6C06AE2F80A}"/>
              </a:ext>
            </a:extLst>
          </p:cNvPr>
          <p:cNvSpPr>
            <a:spLocks noGrp="1"/>
          </p:cNvSpPr>
          <p:nvPr>
            <p:ph type="sldNum" sz="quarter" idx="12"/>
          </p:nvPr>
        </p:nvSpPr>
        <p:spPr/>
        <p:txBody>
          <a:bodyPr/>
          <a:lstStyle/>
          <a:p>
            <a:fld id="{1E007300-7E57-C941-BA56-FF3E49567A8E}" type="slidenum">
              <a:rPr lang="en-US" smtClean="0"/>
              <a:t>‹#›</a:t>
            </a:fld>
            <a:endParaRPr lang="en-US"/>
          </a:p>
        </p:txBody>
      </p:sp>
    </p:spTree>
    <p:extLst>
      <p:ext uri="{BB962C8B-B14F-4D97-AF65-F5344CB8AC3E}">
        <p14:creationId xmlns:p14="http://schemas.microsoft.com/office/powerpoint/2010/main" val="927550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51191-5CCA-1A72-45D2-6361083B921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138330A-92C7-6C19-42EA-D8DC04031A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36EF9E6-9F31-3AD4-CDC6-3011CA576EF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05C20D4-0A6D-17B6-80C7-42BDD98C7E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47DB026-3A7B-DE97-A23D-560326CDD85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F9AF29-A040-156B-032C-9FA732371A8F}"/>
              </a:ext>
            </a:extLst>
          </p:cNvPr>
          <p:cNvSpPr>
            <a:spLocks noGrp="1"/>
          </p:cNvSpPr>
          <p:nvPr>
            <p:ph type="dt" sz="half" idx="10"/>
          </p:nvPr>
        </p:nvSpPr>
        <p:spPr/>
        <p:txBody>
          <a:bodyPr/>
          <a:lstStyle/>
          <a:p>
            <a:fld id="{AAD1594E-6890-2A46-8DC9-E510E60047C9}" type="datetimeFigureOut">
              <a:rPr lang="en-US" smtClean="0"/>
              <a:t>8/28/2024</a:t>
            </a:fld>
            <a:endParaRPr lang="en-US"/>
          </a:p>
        </p:txBody>
      </p:sp>
      <p:sp>
        <p:nvSpPr>
          <p:cNvPr id="8" name="Footer Placeholder 7">
            <a:extLst>
              <a:ext uri="{FF2B5EF4-FFF2-40B4-BE49-F238E27FC236}">
                <a16:creationId xmlns:a16="http://schemas.microsoft.com/office/drawing/2014/main" id="{91262D56-3378-AB05-C4D9-45E9F978C4C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1573952-EF74-7642-1AD4-E2085E49480F}"/>
              </a:ext>
            </a:extLst>
          </p:cNvPr>
          <p:cNvSpPr>
            <a:spLocks noGrp="1"/>
          </p:cNvSpPr>
          <p:nvPr>
            <p:ph type="sldNum" sz="quarter" idx="12"/>
          </p:nvPr>
        </p:nvSpPr>
        <p:spPr/>
        <p:txBody>
          <a:bodyPr/>
          <a:lstStyle/>
          <a:p>
            <a:fld id="{1E007300-7E57-C941-BA56-FF3E49567A8E}" type="slidenum">
              <a:rPr lang="en-US" smtClean="0"/>
              <a:t>‹#›</a:t>
            </a:fld>
            <a:endParaRPr lang="en-US"/>
          </a:p>
        </p:txBody>
      </p:sp>
    </p:spTree>
    <p:extLst>
      <p:ext uri="{BB962C8B-B14F-4D97-AF65-F5344CB8AC3E}">
        <p14:creationId xmlns:p14="http://schemas.microsoft.com/office/powerpoint/2010/main" val="21911935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9E8AC-BB94-1444-2C95-57CD30E58D8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07EDA6D-D8E3-EF8F-C8ED-C0825DD7A971}"/>
              </a:ext>
            </a:extLst>
          </p:cNvPr>
          <p:cNvSpPr>
            <a:spLocks noGrp="1"/>
          </p:cNvSpPr>
          <p:nvPr>
            <p:ph type="dt" sz="half" idx="10"/>
          </p:nvPr>
        </p:nvSpPr>
        <p:spPr/>
        <p:txBody>
          <a:bodyPr/>
          <a:lstStyle/>
          <a:p>
            <a:fld id="{AAD1594E-6890-2A46-8DC9-E510E60047C9}" type="datetimeFigureOut">
              <a:rPr lang="en-US" smtClean="0"/>
              <a:t>8/28/2024</a:t>
            </a:fld>
            <a:endParaRPr lang="en-US"/>
          </a:p>
        </p:txBody>
      </p:sp>
      <p:sp>
        <p:nvSpPr>
          <p:cNvPr id="4" name="Footer Placeholder 3">
            <a:extLst>
              <a:ext uri="{FF2B5EF4-FFF2-40B4-BE49-F238E27FC236}">
                <a16:creationId xmlns:a16="http://schemas.microsoft.com/office/drawing/2014/main" id="{199B20AF-3B06-697D-292B-A32BA21E2F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21D4708-6B86-8F37-7CB8-BFAA45363C3B}"/>
              </a:ext>
            </a:extLst>
          </p:cNvPr>
          <p:cNvSpPr>
            <a:spLocks noGrp="1"/>
          </p:cNvSpPr>
          <p:nvPr>
            <p:ph type="sldNum" sz="quarter" idx="12"/>
          </p:nvPr>
        </p:nvSpPr>
        <p:spPr/>
        <p:txBody>
          <a:bodyPr/>
          <a:lstStyle/>
          <a:p>
            <a:fld id="{1E007300-7E57-C941-BA56-FF3E49567A8E}" type="slidenum">
              <a:rPr lang="en-US" smtClean="0"/>
              <a:t>‹#›</a:t>
            </a:fld>
            <a:endParaRPr lang="en-US"/>
          </a:p>
        </p:txBody>
      </p:sp>
    </p:spTree>
    <p:extLst>
      <p:ext uri="{BB962C8B-B14F-4D97-AF65-F5344CB8AC3E}">
        <p14:creationId xmlns:p14="http://schemas.microsoft.com/office/powerpoint/2010/main" val="38582173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F6EB757-2D39-034B-1C9B-85CB35CDE18D}"/>
              </a:ext>
            </a:extLst>
          </p:cNvPr>
          <p:cNvSpPr>
            <a:spLocks noGrp="1"/>
          </p:cNvSpPr>
          <p:nvPr>
            <p:ph type="dt" sz="half" idx="10"/>
          </p:nvPr>
        </p:nvSpPr>
        <p:spPr/>
        <p:txBody>
          <a:bodyPr/>
          <a:lstStyle/>
          <a:p>
            <a:fld id="{AAD1594E-6890-2A46-8DC9-E510E60047C9}" type="datetimeFigureOut">
              <a:rPr lang="en-US" smtClean="0"/>
              <a:t>8/28/2024</a:t>
            </a:fld>
            <a:endParaRPr lang="en-US"/>
          </a:p>
        </p:txBody>
      </p:sp>
      <p:sp>
        <p:nvSpPr>
          <p:cNvPr id="3" name="Footer Placeholder 2">
            <a:extLst>
              <a:ext uri="{FF2B5EF4-FFF2-40B4-BE49-F238E27FC236}">
                <a16:creationId xmlns:a16="http://schemas.microsoft.com/office/drawing/2014/main" id="{3C3A44BF-C151-7DB4-A623-1E1A65AB862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CB15DC5-7BAF-AABF-1BD0-C2B74038BA22}"/>
              </a:ext>
            </a:extLst>
          </p:cNvPr>
          <p:cNvSpPr>
            <a:spLocks noGrp="1"/>
          </p:cNvSpPr>
          <p:nvPr>
            <p:ph type="sldNum" sz="quarter" idx="12"/>
          </p:nvPr>
        </p:nvSpPr>
        <p:spPr/>
        <p:txBody>
          <a:bodyPr/>
          <a:lstStyle/>
          <a:p>
            <a:fld id="{1E007300-7E57-C941-BA56-FF3E49567A8E}" type="slidenum">
              <a:rPr lang="en-US" smtClean="0"/>
              <a:t>‹#›</a:t>
            </a:fld>
            <a:endParaRPr lang="en-US"/>
          </a:p>
        </p:txBody>
      </p:sp>
    </p:spTree>
    <p:extLst>
      <p:ext uri="{BB962C8B-B14F-4D97-AF65-F5344CB8AC3E}">
        <p14:creationId xmlns:p14="http://schemas.microsoft.com/office/powerpoint/2010/main" val="8534300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377D2-2FE8-D424-1E92-1C3A77871D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E906902-F76F-521A-472E-5B3B02CAF0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C75E9E7-720E-A45F-364D-E9E25CA18E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136564-811F-AB5E-80B3-C32D9CD7310B}"/>
              </a:ext>
            </a:extLst>
          </p:cNvPr>
          <p:cNvSpPr>
            <a:spLocks noGrp="1"/>
          </p:cNvSpPr>
          <p:nvPr>
            <p:ph type="dt" sz="half" idx="10"/>
          </p:nvPr>
        </p:nvSpPr>
        <p:spPr/>
        <p:txBody>
          <a:bodyPr/>
          <a:lstStyle/>
          <a:p>
            <a:fld id="{AAD1594E-6890-2A46-8DC9-E510E60047C9}" type="datetimeFigureOut">
              <a:rPr lang="en-US" smtClean="0"/>
              <a:t>8/28/2024</a:t>
            </a:fld>
            <a:endParaRPr lang="en-US"/>
          </a:p>
        </p:txBody>
      </p:sp>
      <p:sp>
        <p:nvSpPr>
          <p:cNvPr id="6" name="Footer Placeholder 5">
            <a:extLst>
              <a:ext uri="{FF2B5EF4-FFF2-40B4-BE49-F238E27FC236}">
                <a16:creationId xmlns:a16="http://schemas.microsoft.com/office/drawing/2014/main" id="{C12A42C4-7D12-2D1A-3A8D-414B9F8E642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C443BE-E031-8B63-DDC1-448DF2F16ECE}"/>
              </a:ext>
            </a:extLst>
          </p:cNvPr>
          <p:cNvSpPr>
            <a:spLocks noGrp="1"/>
          </p:cNvSpPr>
          <p:nvPr>
            <p:ph type="sldNum" sz="quarter" idx="12"/>
          </p:nvPr>
        </p:nvSpPr>
        <p:spPr/>
        <p:txBody>
          <a:bodyPr/>
          <a:lstStyle/>
          <a:p>
            <a:fld id="{1E007300-7E57-C941-BA56-FF3E49567A8E}" type="slidenum">
              <a:rPr lang="en-US" smtClean="0"/>
              <a:t>‹#›</a:t>
            </a:fld>
            <a:endParaRPr lang="en-US"/>
          </a:p>
        </p:txBody>
      </p:sp>
    </p:spTree>
    <p:extLst>
      <p:ext uri="{BB962C8B-B14F-4D97-AF65-F5344CB8AC3E}">
        <p14:creationId xmlns:p14="http://schemas.microsoft.com/office/powerpoint/2010/main" val="512921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385DE-DC0C-4E9D-C5D2-F8B1FA2C995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1B0E157-3CED-7311-0C62-CBC3220C8A0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9B0C92-41B3-E3D8-54BE-F3DAE97FAB3E}"/>
              </a:ext>
            </a:extLst>
          </p:cNvPr>
          <p:cNvSpPr>
            <a:spLocks noGrp="1"/>
          </p:cNvSpPr>
          <p:nvPr>
            <p:ph type="dt" sz="half" idx="10"/>
          </p:nvPr>
        </p:nvSpPr>
        <p:spPr/>
        <p:txBody>
          <a:bodyPr/>
          <a:lstStyle/>
          <a:p>
            <a:fld id="{AAD1594E-6890-2A46-8DC9-E510E60047C9}" type="datetimeFigureOut">
              <a:rPr lang="en-US" smtClean="0"/>
              <a:t>8/28/2024</a:t>
            </a:fld>
            <a:endParaRPr lang="en-US"/>
          </a:p>
        </p:txBody>
      </p:sp>
      <p:sp>
        <p:nvSpPr>
          <p:cNvPr id="5" name="Footer Placeholder 4">
            <a:extLst>
              <a:ext uri="{FF2B5EF4-FFF2-40B4-BE49-F238E27FC236}">
                <a16:creationId xmlns:a16="http://schemas.microsoft.com/office/drawing/2014/main" id="{A79431C2-6452-EBA4-7276-2AFD78671F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5C9D6D-515C-5EF7-57FC-BB9C933C2735}"/>
              </a:ext>
            </a:extLst>
          </p:cNvPr>
          <p:cNvSpPr>
            <a:spLocks noGrp="1"/>
          </p:cNvSpPr>
          <p:nvPr>
            <p:ph type="sldNum" sz="quarter" idx="12"/>
          </p:nvPr>
        </p:nvSpPr>
        <p:spPr/>
        <p:txBody>
          <a:bodyPr/>
          <a:lstStyle/>
          <a:p>
            <a:fld id="{1E007300-7E57-C941-BA56-FF3E49567A8E}" type="slidenum">
              <a:rPr lang="en-US" smtClean="0"/>
              <a:t>‹#›</a:t>
            </a:fld>
            <a:endParaRPr lang="en-US"/>
          </a:p>
        </p:txBody>
      </p:sp>
    </p:spTree>
    <p:extLst>
      <p:ext uri="{BB962C8B-B14F-4D97-AF65-F5344CB8AC3E}">
        <p14:creationId xmlns:p14="http://schemas.microsoft.com/office/powerpoint/2010/main" val="366561464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328185-F91B-2DBA-7E5B-96234CEC4A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A8E550F-A9AE-4BFD-1726-AB27FF047EB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0959610-E17A-F3BE-8AF7-70872CAD4D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7F7C1B6-013B-BE35-FE3A-1F71244B996B}"/>
              </a:ext>
            </a:extLst>
          </p:cNvPr>
          <p:cNvSpPr>
            <a:spLocks noGrp="1"/>
          </p:cNvSpPr>
          <p:nvPr>
            <p:ph type="dt" sz="half" idx="10"/>
          </p:nvPr>
        </p:nvSpPr>
        <p:spPr/>
        <p:txBody>
          <a:bodyPr/>
          <a:lstStyle/>
          <a:p>
            <a:fld id="{AAD1594E-6890-2A46-8DC9-E510E60047C9}" type="datetimeFigureOut">
              <a:rPr lang="en-US" smtClean="0"/>
              <a:t>8/28/2024</a:t>
            </a:fld>
            <a:endParaRPr lang="en-US"/>
          </a:p>
        </p:txBody>
      </p:sp>
      <p:sp>
        <p:nvSpPr>
          <p:cNvPr id="6" name="Footer Placeholder 5">
            <a:extLst>
              <a:ext uri="{FF2B5EF4-FFF2-40B4-BE49-F238E27FC236}">
                <a16:creationId xmlns:a16="http://schemas.microsoft.com/office/drawing/2014/main" id="{64F6FC3B-C167-3045-5C3E-E2900CEE75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C3085D-60E5-1170-8EBA-A46543730B7A}"/>
              </a:ext>
            </a:extLst>
          </p:cNvPr>
          <p:cNvSpPr>
            <a:spLocks noGrp="1"/>
          </p:cNvSpPr>
          <p:nvPr>
            <p:ph type="sldNum" sz="quarter" idx="12"/>
          </p:nvPr>
        </p:nvSpPr>
        <p:spPr/>
        <p:txBody>
          <a:bodyPr/>
          <a:lstStyle/>
          <a:p>
            <a:fld id="{1E007300-7E57-C941-BA56-FF3E49567A8E}" type="slidenum">
              <a:rPr lang="en-US" smtClean="0"/>
              <a:t>‹#›</a:t>
            </a:fld>
            <a:endParaRPr lang="en-US"/>
          </a:p>
        </p:txBody>
      </p:sp>
    </p:spTree>
    <p:extLst>
      <p:ext uri="{BB962C8B-B14F-4D97-AF65-F5344CB8AC3E}">
        <p14:creationId xmlns:p14="http://schemas.microsoft.com/office/powerpoint/2010/main" val="15046184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04097-4907-40DA-BB2A-FF531FD5D7D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5D482C0-9AC6-1C1D-A10D-0C847FADBC0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6CE819-DCF6-3A97-2D3B-B1F4A71F8277}"/>
              </a:ext>
            </a:extLst>
          </p:cNvPr>
          <p:cNvSpPr>
            <a:spLocks noGrp="1"/>
          </p:cNvSpPr>
          <p:nvPr>
            <p:ph type="dt" sz="half" idx="10"/>
          </p:nvPr>
        </p:nvSpPr>
        <p:spPr/>
        <p:txBody>
          <a:bodyPr/>
          <a:lstStyle/>
          <a:p>
            <a:fld id="{AAD1594E-6890-2A46-8DC9-E510E60047C9}" type="datetimeFigureOut">
              <a:rPr lang="en-US" smtClean="0"/>
              <a:t>8/28/2024</a:t>
            </a:fld>
            <a:endParaRPr lang="en-US"/>
          </a:p>
        </p:txBody>
      </p:sp>
      <p:sp>
        <p:nvSpPr>
          <p:cNvPr id="5" name="Footer Placeholder 4">
            <a:extLst>
              <a:ext uri="{FF2B5EF4-FFF2-40B4-BE49-F238E27FC236}">
                <a16:creationId xmlns:a16="http://schemas.microsoft.com/office/drawing/2014/main" id="{034C1845-1306-D422-F37F-01A64340CF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C70C64-E611-92E3-6C97-11F47E187D42}"/>
              </a:ext>
            </a:extLst>
          </p:cNvPr>
          <p:cNvSpPr>
            <a:spLocks noGrp="1"/>
          </p:cNvSpPr>
          <p:nvPr>
            <p:ph type="sldNum" sz="quarter" idx="12"/>
          </p:nvPr>
        </p:nvSpPr>
        <p:spPr/>
        <p:txBody>
          <a:bodyPr/>
          <a:lstStyle/>
          <a:p>
            <a:fld id="{1E007300-7E57-C941-BA56-FF3E49567A8E}" type="slidenum">
              <a:rPr lang="en-US" smtClean="0"/>
              <a:t>‹#›</a:t>
            </a:fld>
            <a:endParaRPr lang="en-US"/>
          </a:p>
        </p:txBody>
      </p:sp>
    </p:spTree>
    <p:extLst>
      <p:ext uri="{BB962C8B-B14F-4D97-AF65-F5344CB8AC3E}">
        <p14:creationId xmlns:p14="http://schemas.microsoft.com/office/powerpoint/2010/main" val="554682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31A968-0686-11D1-C367-D555C681A0E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ECB2FA7-B2D0-FFBD-5CCF-0322F2CDEE5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D0AC4F-97AB-148F-0B6B-A56E6C4CF9F5}"/>
              </a:ext>
            </a:extLst>
          </p:cNvPr>
          <p:cNvSpPr>
            <a:spLocks noGrp="1"/>
          </p:cNvSpPr>
          <p:nvPr>
            <p:ph type="dt" sz="half" idx="10"/>
          </p:nvPr>
        </p:nvSpPr>
        <p:spPr/>
        <p:txBody>
          <a:bodyPr/>
          <a:lstStyle/>
          <a:p>
            <a:fld id="{AAD1594E-6890-2A46-8DC9-E510E60047C9}" type="datetimeFigureOut">
              <a:rPr lang="en-US" smtClean="0"/>
              <a:t>8/28/2024</a:t>
            </a:fld>
            <a:endParaRPr lang="en-US"/>
          </a:p>
        </p:txBody>
      </p:sp>
      <p:sp>
        <p:nvSpPr>
          <p:cNvPr id="5" name="Footer Placeholder 4">
            <a:extLst>
              <a:ext uri="{FF2B5EF4-FFF2-40B4-BE49-F238E27FC236}">
                <a16:creationId xmlns:a16="http://schemas.microsoft.com/office/drawing/2014/main" id="{BCE3134A-46E0-D75F-334F-E7D065847F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1088B9-A1B0-BAC4-9D4D-83180B8B4123}"/>
              </a:ext>
            </a:extLst>
          </p:cNvPr>
          <p:cNvSpPr>
            <a:spLocks noGrp="1"/>
          </p:cNvSpPr>
          <p:nvPr>
            <p:ph type="sldNum" sz="quarter" idx="12"/>
          </p:nvPr>
        </p:nvSpPr>
        <p:spPr/>
        <p:txBody>
          <a:bodyPr/>
          <a:lstStyle/>
          <a:p>
            <a:fld id="{1E007300-7E57-C941-BA56-FF3E49567A8E}" type="slidenum">
              <a:rPr lang="en-US" smtClean="0"/>
              <a:t>‹#›</a:t>
            </a:fld>
            <a:endParaRPr lang="en-US"/>
          </a:p>
        </p:txBody>
      </p:sp>
    </p:spTree>
    <p:extLst>
      <p:ext uri="{BB962C8B-B14F-4D97-AF65-F5344CB8AC3E}">
        <p14:creationId xmlns:p14="http://schemas.microsoft.com/office/powerpoint/2010/main" val="3801182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B3431-E3FB-DA64-60BA-1561A01BFB4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DE8609B-DD6C-B72F-4D2F-13347E1A82B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5F4FF93-518B-2882-0ABC-74000F16D7F9}"/>
              </a:ext>
            </a:extLst>
          </p:cNvPr>
          <p:cNvSpPr>
            <a:spLocks noGrp="1"/>
          </p:cNvSpPr>
          <p:nvPr>
            <p:ph type="dt" sz="half" idx="10"/>
          </p:nvPr>
        </p:nvSpPr>
        <p:spPr/>
        <p:txBody>
          <a:bodyPr/>
          <a:lstStyle/>
          <a:p>
            <a:fld id="{AAD1594E-6890-2A46-8DC9-E510E60047C9}" type="datetimeFigureOut">
              <a:rPr lang="en-US" smtClean="0"/>
              <a:t>8/28/2024</a:t>
            </a:fld>
            <a:endParaRPr lang="en-US"/>
          </a:p>
        </p:txBody>
      </p:sp>
      <p:sp>
        <p:nvSpPr>
          <p:cNvPr id="5" name="Footer Placeholder 4">
            <a:extLst>
              <a:ext uri="{FF2B5EF4-FFF2-40B4-BE49-F238E27FC236}">
                <a16:creationId xmlns:a16="http://schemas.microsoft.com/office/drawing/2014/main" id="{A222EE8B-AFD0-2BFB-AEBB-EA38CD0476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48E0DD-18DF-5B53-A818-591908396143}"/>
              </a:ext>
            </a:extLst>
          </p:cNvPr>
          <p:cNvSpPr>
            <a:spLocks noGrp="1"/>
          </p:cNvSpPr>
          <p:nvPr>
            <p:ph type="sldNum" sz="quarter" idx="12"/>
          </p:nvPr>
        </p:nvSpPr>
        <p:spPr/>
        <p:txBody>
          <a:bodyPr/>
          <a:lstStyle/>
          <a:p>
            <a:fld id="{1E007300-7E57-C941-BA56-FF3E49567A8E}" type="slidenum">
              <a:rPr lang="en-US" smtClean="0"/>
              <a:t>‹#›</a:t>
            </a:fld>
            <a:endParaRPr lang="en-US"/>
          </a:p>
        </p:txBody>
      </p:sp>
    </p:spTree>
    <p:extLst>
      <p:ext uri="{BB962C8B-B14F-4D97-AF65-F5344CB8AC3E}">
        <p14:creationId xmlns:p14="http://schemas.microsoft.com/office/powerpoint/2010/main" val="3385381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47BF3-8AC2-7036-E519-372D4723B0A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FF07D1A-1D06-C80B-1CEE-81985E4E9AC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3AFE5C1-E4B0-7EF5-EB99-5F9D6542620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72E3E12-F82C-11D3-0832-A4E2E783D898}"/>
              </a:ext>
            </a:extLst>
          </p:cNvPr>
          <p:cNvSpPr>
            <a:spLocks noGrp="1"/>
          </p:cNvSpPr>
          <p:nvPr>
            <p:ph type="dt" sz="half" idx="10"/>
          </p:nvPr>
        </p:nvSpPr>
        <p:spPr/>
        <p:txBody>
          <a:bodyPr/>
          <a:lstStyle/>
          <a:p>
            <a:fld id="{AAD1594E-6890-2A46-8DC9-E510E60047C9}" type="datetimeFigureOut">
              <a:rPr lang="en-US" smtClean="0"/>
              <a:t>8/28/2024</a:t>
            </a:fld>
            <a:endParaRPr lang="en-US"/>
          </a:p>
        </p:txBody>
      </p:sp>
      <p:sp>
        <p:nvSpPr>
          <p:cNvPr id="6" name="Footer Placeholder 5">
            <a:extLst>
              <a:ext uri="{FF2B5EF4-FFF2-40B4-BE49-F238E27FC236}">
                <a16:creationId xmlns:a16="http://schemas.microsoft.com/office/drawing/2014/main" id="{0A571A35-ADD4-1ACC-8575-F47AB36573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F2DBA1-A3DB-A304-6F49-C6C06AE2F80A}"/>
              </a:ext>
            </a:extLst>
          </p:cNvPr>
          <p:cNvSpPr>
            <a:spLocks noGrp="1"/>
          </p:cNvSpPr>
          <p:nvPr>
            <p:ph type="sldNum" sz="quarter" idx="12"/>
          </p:nvPr>
        </p:nvSpPr>
        <p:spPr/>
        <p:txBody>
          <a:bodyPr/>
          <a:lstStyle/>
          <a:p>
            <a:fld id="{1E007300-7E57-C941-BA56-FF3E49567A8E}" type="slidenum">
              <a:rPr lang="en-US" smtClean="0"/>
              <a:t>‹#›</a:t>
            </a:fld>
            <a:endParaRPr lang="en-US"/>
          </a:p>
        </p:txBody>
      </p:sp>
    </p:spTree>
    <p:extLst>
      <p:ext uri="{BB962C8B-B14F-4D97-AF65-F5344CB8AC3E}">
        <p14:creationId xmlns:p14="http://schemas.microsoft.com/office/powerpoint/2010/main" val="3466829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51191-5CCA-1A72-45D2-6361083B921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138330A-92C7-6C19-42EA-D8DC04031A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36EF9E6-9F31-3AD4-CDC6-3011CA576EF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05C20D4-0A6D-17B6-80C7-42BDD98C7E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47DB026-3A7B-DE97-A23D-560326CDD85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F9AF29-A040-156B-032C-9FA732371A8F}"/>
              </a:ext>
            </a:extLst>
          </p:cNvPr>
          <p:cNvSpPr>
            <a:spLocks noGrp="1"/>
          </p:cNvSpPr>
          <p:nvPr>
            <p:ph type="dt" sz="half" idx="10"/>
          </p:nvPr>
        </p:nvSpPr>
        <p:spPr/>
        <p:txBody>
          <a:bodyPr/>
          <a:lstStyle/>
          <a:p>
            <a:fld id="{AAD1594E-6890-2A46-8DC9-E510E60047C9}" type="datetimeFigureOut">
              <a:rPr lang="en-US" smtClean="0"/>
              <a:t>8/28/2024</a:t>
            </a:fld>
            <a:endParaRPr lang="en-US"/>
          </a:p>
        </p:txBody>
      </p:sp>
      <p:sp>
        <p:nvSpPr>
          <p:cNvPr id="8" name="Footer Placeholder 7">
            <a:extLst>
              <a:ext uri="{FF2B5EF4-FFF2-40B4-BE49-F238E27FC236}">
                <a16:creationId xmlns:a16="http://schemas.microsoft.com/office/drawing/2014/main" id="{91262D56-3378-AB05-C4D9-45E9F978C4C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1573952-EF74-7642-1AD4-E2085E49480F}"/>
              </a:ext>
            </a:extLst>
          </p:cNvPr>
          <p:cNvSpPr>
            <a:spLocks noGrp="1"/>
          </p:cNvSpPr>
          <p:nvPr>
            <p:ph type="sldNum" sz="quarter" idx="12"/>
          </p:nvPr>
        </p:nvSpPr>
        <p:spPr/>
        <p:txBody>
          <a:bodyPr/>
          <a:lstStyle/>
          <a:p>
            <a:fld id="{1E007300-7E57-C941-BA56-FF3E49567A8E}" type="slidenum">
              <a:rPr lang="en-US" smtClean="0"/>
              <a:t>‹#›</a:t>
            </a:fld>
            <a:endParaRPr lang="en-US"/>
          </a:p>
        </p:txBody>
      </p:sp>
    </p:spTree>
    <p:extLst>
      <p:ext uri="{BB962C8B-B14F-4D97-AF65-F5344CB8AC3E}">
        <p14:creationId xmlns:p14="http://schemas.microsoft.com/office/powerpoint/2010/main" val="2328228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9E8AC-BB94-1444-2C95-57CD30E58D8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07EDA6D-D8E3-EF8F-C8ED-C0825DD7A971}"/>
              </a:ext>
            </a:extLst>
          </p:cNvPr>
          <p:cNvSpPr>
            <a:spLocks noGrp="1"/>
          </p:cNvSpPr>
          <p:nvPr>
            <p:ph type="dt" sz="half" idx="10"/>
          </p:nvPr>
        </p:nvSpPr>
        <p:spPr/>
        <p:txBody>
          <a:bodyPr/>
          <a:lstStyle/>
          <a:p>
            <a:fld id="{AAD1594E-6890-2A46-8DC9-E510E60047C9}" type="datetimeFigureOut">
              <a:rPr lang="en-US" smtClean="0"/>
              <a:t>8/28/2024</a:t>
            </a:fld>
            <a:endParaRPr lang="en-US"/>
          </a:p>
        </p:txBody>
      </p:sp>
      <p:sp>
        <p:nvSpPr>
          <p:cNvPr id="4" name="Footer Placeholder 3">
            <a:extLst>
              <a:ext uri="{FF2B5EF4-FFF2-40B4-BE49-F238E27FC236}">
                <a16:creationId xmlns:a16="http://schemas.microsoft.com/office/drawing/2014/main" id="{199B20AF-3B06-697D-292B-A32BA21E2F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21D4708-6B86-8F37-7CB8-BFAA45363C3B}"/>
              </a:ext>
            </a:extLst>
          </p:cNvPr>
          <p:cNvSpPr>
            <a:spLocks noGrp="1"/>
          </p:cNvSpPr>
          <p:nvPr>
            <p:ph type="sldNum" sz="quarter" idx="12"/>
          </p:nvPr>
        </p:nvSpPr>
        <p:spPr/>
        <p:txBody>
          <a:bodyPr/>
          <a:lstStyle/>
          <a:p>
            <a:fld id="{1E007300-7E57-C941-BA56-FF3E49567A8E}" type="slidenum">
              <a:rPr lang="en-US" smtClean="0"/>
              <a:t>‹#›</a:t>
            </a:fld>
            <a:endParaRPr lang="en-US"/>
          </a:p>
        </p:txBody>
      </p:sp>
    </p:spTree>
    <p:extLst>
      <p:ext uri="{BB962C8B-B14F-4D97-AF65-F5344CB8AC3E}">
        <p14:creationId xmlns:p14="http://schemas.microsoft.com/office/powerpoint/2010/main" val="1413163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F6EB757-2D39-034B-1C9B-85CB35CDE18D}"/>
              </a:ext>
            </a:extLst>
          </p:cNvPr>
          <p:cNvSpPr>
            <a:spLocks noGrp="1"/>
          </p:cNvSpPr>
          <p:nvPr>
            <p:ph type="dt" sz="half" idx="10"/>
          </p:nvPr>
        </p:nvSpPr>
        <p:spPr/>
        <p:txBody>
          <a:bodyPr/>
          <a:lstStyle/>
          <a:p>
            <a:fld id="{AAD1594E-6890-2A46-8DC9-E510E60047C9}" type="datetimeFigureOut">
              <a:rPr lang="en-US" smtClean="0"/>
              <a:t>8/28/2024</a:t>
            </a:fld>
            <a:endParaRPr lang="en-US"/>
          </a:p>
        </p:txBody>
      </p:sp>
      <p:sp>
        <p:nvSpPr>
          <p:cNvPr id="3" name="Footer Placeholder 2">
            <a:extLst>
              <a:ext uri="{FF2B5EF4-FFF2-40B4-BE49-F238E27FC236}">
                <a16:creationId xmlns:a16="http://schemas.microsoft.com/office/drawing/2014/main" id="{3C3A44BF-C151-7DB4-A623-1E1A65AB862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CB15DC5-7BAF-AABF-1BD0-C2B74038BA22}"/>
              </a:ext>
            </a:extLst>
          </p:cNvPr>
          <p:cNvSpPr>
            <a:spLocks noGrp="1"/>
          </p:cNvSpPr>
          <p:nvPr>
            <p:ph type="sldNum" sz="quarter" idx="12"/>
          </p:nvPr>
        </p:nvSpPr>
        <p:spPr/>
        <p:txBody>
          <a:bodyPr/>
          <a:lstStyle/>
          <a:p>
            <a:fld id="{1E007300-7E57-C941-BA56-FF3E49567A8E}" type="slidenum">
              <a:rPr lang="en-US" smtClean="0"/>
              <a:t>‹#›</a:t>
            </a:fld>
            <a:endParaRPr lang="en-US"/>
          </a:p>
        </p:txBody>
      </p:sp>
    </p:spTree>
    <p:extLst>
      <p:ext uri="{BB962C8B-B14F-4D97-AF65-F5344CB8AC3E}">
        <p14:creationId xmlns:p14="http://schemas.microsoft.com/office/powerpoint/2010/main" val="2036106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377D2-2FE8-D424-1E92-1C3A77871D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E906902-F76F-521A-472E-5B3B02CAF0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C75E9E7-720E-A45F-364D-E9E25CA18E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136564-811F-AB5E-80B3-C32D9CD7310B}"/>
              </a:ext>
            </a:extLst>
          </p:cNvPr>
          <p:cNvSpPr>
            <a:spLocks noGrp="1"/>
          </p:cNvSpPr>
          <p:nvPr>
            <p:ph type="dt" sz="half" idx="10"/>
          </p:nvPr>
        </p:nvSpPr>
        <p:spPr/>
        <p:txBody>
          <a:bodyPr/>
          <a:lstStyle/>
          <a:p>
            <a:fld id="{AAD1594E-6890-2A46-8DC9-E510E60047C9}" type="datetimeFigureOut">
              <a:rPr lang="en-US" smtClean="0"/>
              <a:t>8/28/2024</a:t>
            </a:fld>
            <a:endParaRPr lang="en-US"/>
          </a:p>
        </p:txBody>
      </p:sp>
      <p:sp>
        <p:nvSpPr>
          <p:cNvPr id="6" name="Footer Placeholder 5">
            <a:extLst>
              <a:ext uri="{FF2B5EF4-FFF2-40B4-BE49-F238E27FC236}">
                <a16:creationId xmlns:a16="http://schemas.microsoft.com/office/drawing/2014/main" id="{C12A42C4-7D12-2D1A-3A8D-414B9F8E642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C443BE-E031-8B63-DDC1-448DF2F16ECE}"/>
              </a:ext>
            </a:extLst>
          </p:cNvPr>
          <p:cNvSpPr>
            <a:spLocks noGrp="1"/>
          </p:cNvSpPr>
          <p:nvPr>
            <p:ph type="sldNum" sz="quarter" idx="12"/>
          </p:nvPr>
        </p:nvSpPr>
        <p:spPr/>
        <p:txBody>
          <a:bodyPr/>
          <a:lstStyle/>
          <a:p>
            <a:fld id="{1E007300-7E57-C941-BA56-FF3E49567A8E}" type="slidenum">
              <a:rPr lang="en-US" smtClean="0"/>
              <a:t>‹#›</a:t>
            </a:fld>
            <a:endParaRPr lang="en-US"/>
          </a:p>
        </p:txBody>
      </p:sp>
    </p:spTree>
    <p:extLst>
      <p:ext uri="{BB962C8B-B14F-4D97-AF65-F5344CB8AC3E}">
        <p14:creationId xmlns:p14="http://schemas.microsoft.com/office/powerpoint/2010/main" val="2311087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328185-F91B-2DBA-7E5B-96234CEC4A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A8E550F-A9AE-4BFD-1726-AB27FF047EB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0959610-E17A-F3BE-8AF7-70872CAD4D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7F7C1B6-013B-BE35-FE3A-1F71244B996B}"/>
              </a:ext>
            </a:extLst>
          </p:cNvPr>
          <p:cNvSpPr>
            <a:spLocks noGrp="1"/>
          </p:cNvSpPr>
          <p:nvPr>
            <p:ph type="dt" sz="half" idx="10"/>
          </p:nvPr>
        </p:nvSpPr>
        <p:spPr/>
        <p:txBody>
          <a:bodyPr/>
          <a:lstStyle/>
          <a:p>
            <a:fld id="{AAD1594E-6890-2A46-8DC9-E510E60047C9}" type="datetimeFigureOut">
              <a:rPr lang="en-US" smtClean="0"/>
              <a:t>8/28/2024</a:t>
            </a:fld>
            <a:endParaRPr lang="en-US"/>
          </a:p>
        </p:txBody>
      </p:sp>
      <p:sp>
        <p:nvSpPr>
          <p:cNvPr id="6" name="Footer Placeholder 5">
            <a:extLst>
              <a:ext uri="{FF2B5EF4-FFF2-40B4-BE49-F238E27FC236}">
                <a16:creationId xmlns:a16="http://schemas.microsoft.com/office/drawing/2014/main" id="{64F6FC3B-C167-3045-5C3E-E2900CEE75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C3085D-60E5-1170-8EBA-A46543730B7A}"/>
              </a:ext>
            </a:extLst>
          </p:cNvPr>
          <p:cNvSpPr>
            <a:spLocks noGrp="1"/>
          </p:cNvSpPr>
          <p:nvPr>
            <p:ph type="sldNum" sz="quarter" idx="12"/>
          </p:nvPr>
        </p:nvSpPr>
        <p:spPr/>
        <p:txBody>
          <a:bodyPr/>
          <a:lstStyle/>
          <a:p>
            <a:fld id="{1E007300-7E57-C941-BA56-FF3E49567A8E}" type="slidenum">
              <a:rPr lang="en-US" smtClean="0"/>
              <a:t>‹#›</a:t>
            </a:fld>
            <a:endParaRPr lang="en-US"/>
          </a:p>
        </p:txBody>
      </p:sp>
    </p:spTree>
    <p:extLst>
      <p:ext uri="{BB962C8B-B14F-4D97-AF65-F5344CB8AC3E}">
        <p14:creationId xmlns:p14="http://schemas.microsoft.com/office/powerpoint/2010/main" val="319426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DC1084-DC72-4853-9C95-FC75FFA47C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28DE66E-F664-9C59-E59E-1E33619671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AD08E2-C97D-963D-EE31-1457FA5C24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AD1594E-6890-2A46-8DC9-E510E60047C9}" type="datetimeFigureOut">
              <a:rPr lang="en-US" smtClean="0"/>
              <a:t>8/28/2024</a:t>
            </a:fld>
            <a:endParaRPr lang="en-US"/>
          </a:p>
        </p:txBody>
      </p:sp>
      <p:sp>
        <p:nvSpPr>
          <p:cNvPr id="5" name="Footer Placeholder 4">
            <a:extLst>
              <a:ext uri="{FF2B5EF4-FFF2-40B4-BE49-F238E27FC236}">
                <a16:creationId xmlns:a16="http://schemas.microsoft.com/office/drawing/2014/main" id="{02E17A61-3D79-4519-4DB3-7EEDFE571E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C6A74B99-BC04-CA87-2246-32F3D08214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E007300-7E57-C941-BA56-FF3E49567A8E}" type="slidenum">
              <a:rPr lang="en-US" smtClean="0"/>
              <a:t>‹#›</a:t>
            </a:fld>
            <a:endParaRPr lang="en-US"/>
          </a:p>
        </p:txBody>
      </p:sp>
    </p:spTree>
    <p:extLst>
      <p:ext uri="{BB962C8B-B14F-4D97-AF65-F5344CB8AC3E}">
        <p14:creationId xmlns:p14="http://schemas.microsoft.com/office/powerpoint/2010/main" val="35237888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DC1084-DC72-4853-9C95-FC75FFA47C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28DE66E-F664-9C59-E59E-1E33619671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AD08E2-C97D-963D-EE31-1457FA5C24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AD1594E-6890-2A46-8DC9-E510E60047C9}" type="datetimeFigureOut">
              <a:rPr lang="en-US" smtClean="0"/>
              <a:t>8/28/2024</a:t>
            </a:fld>
            <a:endParaRPr lang="en-US"/>
          </a:p>
        </p:txBody>
      </p:sp>
      <p:sp>
        <p:nvSpPr>
          <p:cNvPr id="5" name="Footer Placeholder 4">
            <a:extLst>
              <a:ext uri="{FF2B5EF4-FFF2-40B4-BE49-F238E27FC236}">
                <a16:creationId xmlns:a16="http://schemas.microsoft.com/office/drawing/2014/main" id="{02E17A61-3D79-4519-4DB3-7EEDFE571E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C6A74B99-BC04-CA87-2246-32F3D08214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E007300-7E57-C941-BA56-FF3E49567A8E}" type="slidenum">
              <a:rPr lang="en-US" smtClean="0"/>
              <a:t>‹#›</a:t>
            </a:fld>
            <a:endParaRPr lang="en-US"/>
          </a:p>
        </p:txBody>
      </p:sp>
    </p:spTree>
    <p:extLst>
      <p:ext uri="{BB962C8B-B14F-4D97-AF65-F5344CB8AC3E}">
        <p14:creationId xmlns:p14="http://schemas.microsoft.com/office/powerpoint/2010/main" val="21476968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hyperlink" Target="https://cdc.gov/nchs/nvss/vsrr/drug-overdose-data.htm#citation" TargetMode="External"/><Relationship Id="rId7" Type="http://schemas.openxmlformats.org/officeDocument/2006/relationships/hyperlink" Target="https://www.dhs.wisconsin.gov/opioids/dashboards.htm" TargetMode="Externa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hyperlink" Target="https://southcentralphn.org/continuum-of-care/" TargetMode="External"/><Relationship Id="rId5" Type="http://schemas.openxmlformats.org/officeDocument/2006/relationships/hyperlink" Target="https://www.samhsa.gov/find-help/harm-reduction" TargetMode="External"/><Relationship Id="rId4" Type="http://schemas.openxmlformats.org/officeDocument/2006/relationships/hyperlink" Target="https://publichealth.jhu.edu/2022/what-is-harm-reduction"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southcentralphn.org/continuum-of-care/" TargetMode="Externa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2.jpg"/><Relationship Id="rId7" Type="http://schemas.openxmlformats.org/officeDocument/2006/relationships/image" Target="../media/image7.sv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9.svg"/></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2.jpg"/><Relationship Id="rId7" Type="http://schemas.openxmlformats.org/officeDocument/2006/relationships/image" Target="../media/image13.sv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svg"/><Relationship Id="rId4" Type="http://schemas.openxmlformats.org/officeDocument/2006/relationships/image" Target="../media/image10.png"/><Relationship Id="rId9" Type="http://schemas.openxmlformats.org/officeDocument/2006/relationships/image" Target="../media/image15.svg"/></Relationships>
</file>

<file path=ppt/slides/_rels/slide6.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jpg"/><Relationship Id="rId7" Type="http://schemas.openxmlformats.org/officeDocument/2006/relationships/diagramColors" Target="../diagrams/colors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845637A7-9F9C-7DA6-A336-A9ABEADF817B}"/>
              </a:ext>
            </a:extLst>
          </p:cNvPr>
          <p:cNvSpPr>
            <a:spLocks noGrp="1"/>
          </p:cNvSpPr>
          <p:nvPr>
            <p:ph type="ctrTitle"/>
          </p:nvPr>
        </p:nvSpPr>
        <p:spPr>
          <a:xfrm>
            <a:off x="1524001" y="1122363"/>
            <a:ext cx="9767453" cy="1655762"/>
          </a:xfrm>
        </p:spPr>
        <p:txBody>
          <a:bodyPr>
            <a:normAutofit/>
          </a:bodyPr>
          <a:lstStyle/>
          <a:p>
            <a:pPr algn="l"/>
            <a:r>
              <a:rPr lang="en-US" b="1" dirty="0">
                <a:solidFill>
                  <a:schemeClr val="bg1"/>
                </a:solidFill>
                <a:latin typeface="Helvetica Neue Condensed" panose="02000503000000020004" pitchFamily="2" charset="0"/>
                <a:ea typeface="Helvetica Neue Condensed" panose="02000503000000020004" pitchFamily="2" charset="0"/>
                <a:cs typeface="Helvetica Neue Condensed" panose="02000503000000020004" pitchFamily="2" charset="0"/>
              </a:rPr>
              <a:t>What is Harm Reduction?</a:t>
            </a:r>
          </a:p>
        </p:txBody>
      </p:sp>
      <p:sp>
        <p:nvSpPr>
          <p:cNvPr id="8" name="Subtitle 2">
            <a:extLst>
              <a:ext uri="{FF2B5EF4-FFF2-40B4-BE49-F238E27FC236}">
                <a16:creationId xmlns:a16="http://schemas.microsoft.com/office/drawing/2014/main" id="{C492F892-5C58-C356-26C2-D0F203D31819}"/>
              </a:ext>
            </a:extLst>
          </p:cNvPr>
          <p:cNvSpPr>
            <a:spLocks noGrp="1"/>
          </p:cNvSpPr>
          <p:nvPr>
            <p:ph type="subTitle" idx="1"/>
          </p:nvPr>
        </p:nvSpPr>
        <p:spPr>
          <a:xfrm>
            <a:off x="1524002" y="2778125"/>
            <a:ext cx="9143998" cy="650875"/>
          </a:xfrm>
        </p:spPr>
        <p:txBody>
          <a:bodyPr/>
          <a:lstStyle/>
          <a:p>
            <a:pPr algn="l"/>
            <a:r>
              <a:rPr lang="en-US" dirty="0">
                <a:solidFill>
                  <a:schemeClr val="bg1"/>
                </a:solidFill>
                <a:latin typeface="Helvetica" pitchFamily="2" charset="0"/>
              </a:rPr>
              <a:t>And why should we care about it?</a:t>
            </a:r>
          </a:p>
        </p:txBody>
      </p:sp>
      <p:sp>
        <p:nvSpPr>
          <p:cNvPr id="9" name="Subtitle 2">
            <a:extLst>
              <a:ext uri="{FF2B5EF4-FFF2-40B4-BE49-F238E27FC236}">
                <a16:creationId xmlns:a16="http://schemas.microsoft.com/office/drawing/2014/main" id="{DE9B637B-5E23-E63B-2967-5C90E16A1DA3}"/>
              </a:ext>
            </a:extLst>
          </p:cNvPr>
          <p:cNvSpPr txBox="1">
            <a:spLocks/>
          </p:cNvSpPr>
          <p:nvPr/>
        </p:nvSpPr>
        <p:spPr>
          <a:xfrm>
            <a:off x="1524001" y="3315856"/>
            <a:ext cx="9143998" cy="53773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000" i="1" dirty="0">
                <a:solidFill>
                  <a:schemeClr val="accent1"/>
                </a:solidFill>
                <a:highlight>
                  <a:srgbClr val="FFFF00"/>
                </a:highlight>
              </a:rPr>
              <a:t>Name of Presenter and Organization</a:t>
            </a:r>
          </a:p>
        </p:txBody>
      </p:sp>
    </p:spTree>
    <p:extLst>
      <p:ext uri="{BB962C8B-B14F-4D97-AF65-F5344CB8AC3E}">
        <p14:creationId xmlns:p14="http://schemas.microsoft.com/office/powerpoint/2010/main" val="31057101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03F04-FE2A-A907-C555-8E6A6D111E57}"/>
              </a:ext>
            </a:extLst>
          </p:cNvPr>
          <p:cNvSpPr>
            <a:spLocks noGrp="1"/>
          </p:cNvSpPr>
          <p:nvPr>
            <p:ph type="title"/>
          </p:nvPr>
        </p:nvSpPr>
        <p:spPr/>
        <p:txBody>
          <a:bodyPr/>
          <a:lstStyle/>
          <a:p>
            <a:r>
              <a:rPr lang="en-US" dirty="0">
                <a:latin typeface="Helvetica" pitchFamily="2" charset="0"/>
              </a:rPr>
              <a:t>References</a:t>
            </a:r>
          </a:p>
        </p:txBody>
      </p:sp>
      <p:sp>
        <p:nvSpPr>
          <p:cNvPr id="3" name="Content Placeholder 2">
            <a:extLst>
              <a:ext uri="{FF2B5EF4-FFF2-40B4-BE49-F238E27FC236}">
                <a16:creationId xmlns:a16="http://schemas.microsoft.com/office/drawing/2014/main" id="{9CE8A4C8-BD8C-4B96-16EF-E416CE3F41C6}"/>
              </a:ext>
            </a:extLst>
          </p:cNvPr>
          <p:cNvSpPr>
            <a:spLocks noGrp="1"/>
          </p:cNvSpPr>
          <p:nvPr>
            <p:ph idx="1"/>
          </p:nvPr>
        </p:nvSpPr>
        <p:spPr>
          <a:xfrm>
            <a:off x="838200" y="1825625"/>
            <a:ext cx="10515600" cy="3152775"/>
          </a:xfrm>
        </p:spPr>
        <p:txBody>
          <a:bodyPr/>
          <a:lstStyle/>
          <a:p>
            <a:r>
              <a:rPr lang="en-US"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Ahmad FB, </a:t>
            </a:r>
            <a:r>
              <a:rPr lang="en-US" sz="1800" kern="100" dirty="0" err="1">
                <a:solidFill>
                  <a:srgbClr val="000000"/>
                </a:solidFill>
                <a:effectLst/>
                <a:latin typeface="Aptos" panose="020B0004020202020204" pitchFamily="34" charset="0"/>
                <a:ea typeface="Aptos" panose="020B0004020202020204" pitchFamily="34" charset="0"/>
                <a:cs typeface="Times New Roman" panose="02020603050405020304" pitchFamily="18" charset="0"/>
              </a:rPr>
              <a:t>Cisewski</a:t>
            </a:r>
            <a:r>
              <a:rPr lang="en-US"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JA, </a:t>
            </a:r>
            <a:r>
              <a:rPr lang="en-US" sz="1800" kern="100" dirty="0" err="1">
                <a:solidFill>
                  <a:srgbClr val="000000"/>
                </a:solidFill>
                <a:effectLst/>
                <a:latin typeface="Aptos" panose="020B0004020202020204" pitchFamily="34" charset="0"/>
                <a:ea typeface="Aptos" panose="020B0004020202020204" pitchFamily="34" charset="0"/>
                <a:cs typeface="Times New Roman" panose="02020603050405020304" pitchFamily="18" charset="0"/>
              </a:rPr>
              <a:t>Rossen</a:t>
            </a:r>
            <a:r>
              <a:rPr lang="en-US"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LM, Sutton P. Provisional drug overdose death counts. National Center for Health Statistics. 2024. </a:t>
            </a:r>
            <a:r>
              <a:rPr lang="en-US"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hlinkClick r:id="rId3"/>
              </a:rPr>
              <a:t>https://cdc.gov/nchs/nvss/vsrr/drug-overdose-data.htm#citation</a:t>
            </a:r>
            <a:r>
              <a:rPr lang="en-US"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a:t>
            </a:r>
          </a:p>
          <a:p>
            <a:r>
              <a:rPr lang="en-US"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Coulson, M. &amp; Hartman, M. (2022, February 16). </a:t>
            </a:r>
            <a:r>
              <a:rPr lang="en-US" sz="1800" i="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What is Harm Reduction?. </a:t>
            </a:r>
            <a:r>
              <a:rPr lang="en-US"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Johns Hopkins Bloomberg School of Public Health. </a:t>
            </a:r>
            <a:r>
              <a:rPr lang="en-US"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hlinkClick r:id="rId4"/>
              </a:rPr>
              <a:t>https://publichealth.jhu.edu/2022/what-is-harm-reduction</a:t>
            </a:r>
            <a:r>
              <a:rPr lang="en-US"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a:t>
            </a:r>
          </a:p>
          <a:p>
            <a:r>
              <a:rPr lang="en-US"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Substance Abuse and Mental Health Services Administration (SAMHSA). (2023, April 24).</a:t>
            </a:r>
            <a:r>
              <a:rPr lang="en-US" sz="1800" i="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Harm Reduction</a:t>
            </a:r>
            <a:r>
              <a:rPr lang="en-US"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a:t>
            </a:r>
            <a:r>
              <a:rPr lang="en-US"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hlinkClick r:id="rId5"/>
              </a:rPr>
              <a:t>https://www.samhsa.gov/find-help/harm-reduction</a:t>
            </a:r>
            <a:endParaRPr lang="en-US"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endParaRPr>
          </a:p>
          <a:p>
            <a:r>
              <a:rPr lang="en-US" sz="1800" kern="100" dirty="0">
                <a:solidFill>
                  <a:srgbClr val="000000"/>
                </a:solidFill>
                <a:latin typeface="Aptos" panose="020B0004020202020204" pitchFamily="34" charset="0"/>
                <a:ea typeface="Aptos" panose="020B0004020202020204" pitchFamily="34" charset="0"/>
                <a:cs typeface="Times New Roman" panose="02020603050405020304" pitchFamily="18" charset="0"/>
              </a:rPr>
              <a:t>South Central New Hampshire Public Health Network. </a:t>
            </a:r>
            <a:r>
              <a:rPr lang="en-US" sz="1800" i="1" kern="100" dirty="0">
                <a:solidFill>
                  <a:srgbClr val="000000"/>
                </a:solidFill>
                <a:latin typeface="Aptos" panose="020B0004020202020204" pitchFamily="34" charset="0"/>
                <a:ea typeface="Aptos" panose="020B0004020202020204" pitchFamily="34" charset="0"/>
                <a:cs typeface="Times New Roman" panose="02020603050405020304" pitchFamily="18" charset="0"/>
              </a:rPr>
              <a:t>Continuum of Care. </a:t>
            </a:r>
            <a:r>
              <a:rPr lang="en-US" sz="1800" kern="100" dirty="0">
                <a:solidFill>
                  <a:srgbClr val="000000"/>
                </a:solidFill>
                <a:latin typeface="Aptos" panose="020B0004020202020204" pitchFamily="34" charset="0"/>
                <a:ea typeface="Aptos" panose="020B0004020202020204" pitchFamily="34" charset="0"/>
                <a:cs typeface="Times New Roman" panose="02020603050405020304" pitchFamily="18" charset="0"/>
                <a:hlinkClick r:id="rId6"/>
              </a:rPr>
              <a:t>https://southcentralphn.org/continuum-of-care/</a:t>
            </a:r>
            <a:r>
              <a:rPr lang="en-US" sz="1800" kern="100" dirty="0">
                <a:solidFill>
                  <a:srgbClr val="000000"/>
                </a:solidFill>
                <a:highlight>
                  <a:srgbClr val="FFFF00"/>
                </a:highlight>
                <a:latin typeface="Aptos" panose="020B0004020202020204" pitchFamily="34" charset="0"/>
                <a:ea typeface="Aptos" panose="020B0004020202020204" pitchFamily="34" charset="0"/>
                <a:cs typeface="Times New Roman" panose="02020603050405020304" pitchFamily="18" charset="0"/>
              </a:rPr>
              <a:t> </a:t>
            </a:r>
          </a:p>
          <a:p>
            <a:r>
              <a:rPr lang="en-US"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Wisconsin Department of Health Services. (2024, February 20). </a:t>
            </a:r>
            <a:r>
              <a:rPr lang="en-US" sz="1800" i="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Dose of Reality: Opioid </a:t>
            </a:r>
            <a:r>
              <a:rPr lang="en-US" sz="1800" i="1" kern="100" dirty="0">
                <a:solidFill>
                  <a:srgbClr val="000000"/>
                </a:solidFill>
                <a:latin typeface="Aptos" panose="020B0004020202020204" pitchFamily="34" charset="0"/>
                <a:ea typeface="Aptos" panose="020B0004020202020204" pitchFamily="34" charset="0"/>
                <a:cs typeface="Times New Roman" panose="02020603050405020304" pitchFamily="18" charset="0"/>
              </a:rPr>
              <a:t>Data Summary Dashboard. </a:t>
            </a:r>
            <a:r>
              <a:rPr lang="en-US" sz="1800" kern="100" dirty="0">
                <a:solidFill>
                  <a:srgbClr val="000000"/>
                </a:solidFill>
                <a:latin typeface="Aptos" panose="020B0004020202020204" pitchFamily="34" charset="0"/>
                <a:ea typeface="Aptos" panose="020B0004020202020204" pitchFamily="34" charset="0"/>
                <a:cs typeface="Times New Roman" panose="02020603050405020304" pitchFamily="18" charset="0"/>
                <a:hlinkClick r:id="rId7"/>
              </a:rPr>
              <a:t>https://www.dhs.wisconsin.gov/opioids/dashboards.htm</a:t>
            </a:r>
            <a:r>
              <a:rPr lang="en-US" sz="1800" kern="100" dirty="0">
                <a:solidFill>
                  <a:srgbClr val="000000"/>
                </a:solidFill>
                <a:latin typeface="Aptos" panose="020B0004020202020204" pitchFamily="34" charset="0"/>
                <a:ea typeface="Aptos" panose="020B0004020202020204" pitchFamily="34" charset="0"/>
                <a:cs typeface="Times New Roman" panose="02020603050405020304" pitchFamily="18" charset="0"/>
              </a:rPr>
              <a:t>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9610827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03F04-FE2A-A907-C555-8E6A6D111E57}"/>
              </a:ext>
            </a:extLst>
          </p:cNvPr>
          <p:cNvSpPr>
            <a:spLocks noGrp="1"/>
          </p:cNvSpPr>
          <p:nvPr>
            <p:ph type="title"/>
          </p:nvPr>
        </p:nvSpPr>
        <p:spPr/>
        <p:txBody>
          <a:bodyPr/>
          <a:lstStyle/>
          <a:p>
            <a:endParaRPr lang="en-US" dirty="0">
              <a:latin typeface="Helvetica" pitchFamily="2" charset="0"/>
            </a:endParaRPr>
          </a:p>
        </p:txBody>
      </p:sp>
      <p:sp>
        <p:nvSpPr>
          <p:cNvPr id="3" name="Content Placeholder 2">
            <a:extLst>
              <a:ext uri="{FF2B5EF4-FFF2-40B4-BE49-F238E27FC236}">
                <a16:creationId xmlns:a16="http://schemas.microsoft.com/office/drawing/2014/main" id="{9CE8A4C8-BD8C-4B96-16EF-E416CE3F41C6}"/>
              </a:ext>
            </a:extLst>
          </p:cNvPr>
          <p:cNvSpPr>
            <a:spLocks noGrp="1"/>
          </p:cNvSpPr>
          <p:nvPr>
            <p:ph idx="1"/>
          </p:nvPr>
        </p:nvSpPr>
        <p:spPr>
          <a:xfrm>
            <a:off x="838200" y="1825625"/>
            <a:ext cx="10515600" cy="3152775"/>
          </a:xfrm>
        </p:spPr>
        <p:txBody>
          <a:bodyPr/>
          <a:lstStyle/>
          <a:p>
            <a:endParaRPr lang="en-US" dirty="0"/>
          </a:p>
        </p:txBody>
      </p:sp>
    </p:spTree>
    <p:extLst>
      <p:ext uri="{BB962C8B-B14F-4D97-AF65-F5344CB8AC3E}">
        <p14:creationId xmlns:p14="http://schemas.microsoft.com/office/powerpoint/2010/main" val="1515503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484486F-F47B-4EC5-35F7-1D5C51BF43E5}"/>
              </a:ext>
            </a:extLst>
          </p:cNvPr>
          <p:cNvPicPr>
            <a:picLocks noChangeAspect="1"/>
          </p:cNvPicPr>
          <p:nvPr/>
        </p:nvPicPr>
        <p:blipFill rotWithShape="1">
          <a:blip r:embed="rId4"/>
          <a:srcRect l="2440" t="-2594" r="5882"/>
          <a:stretch/>
        </p:blipFill>
        <p:spPr>
          <a:xfrm>
            <a:off x="6403218" y="1034833"/>
            <a:ext cx="5723467" cy="3353666"/>
          </a:xfrm>
          <a:prstGeom prst="rect">
            <a:avLst/>
          </a:prstGeom>
        </p:spPr>
      </p:pic>
      <p:sp>
        <p:nvSpPr>
          <p:cNvPr id="2" name="Title 1">
            <a:extLst>
              <a:ext uri="{FF2B5EF4-FFF2-40B4-BE49-F238E27FC236}">
                <a16:creationId xmlns:a16="http://schemas.microsoft.com/office/drawing/2014/main" id="{F9103F04-FE2A-A907-C555-8E6A6D111E57}"/>
              </a:ext>
            </a:extLst>
          </p:cNvPr>
          <p:cNvSpPr>
            <a:spLocks noGrp="1"/>
          </p:cNvSpPr>
          <p:nvPr>
            <p:ph type="title"/>
          </p:nvPr>
        </p:nvSpPr>
        <p:spPr/>
        <p:txBody>
          <a:bodyPr/>
          <a:lstStyle/>
          <a:p>
            <a:r>
              <a:rPr lang="en-US" dirty="0">
                <a:latin typeface="Helvetica" pitchFamily="2" charset="0"/>
              </a:rPr>
              <a:t>What is harm reduction?</a:t>
            </a:r>
          </a:p>
        </p:txBody>
      </p:sp>
      <p:sp>
        <p:nvSpPr>
          <p:cNvPr id="3" name="Content Placeholder 2">
            <a:extLst>
              <a:ext uri="{FF2B5EF4-FFF2-40B4-BE49-F238E27FC236}">
                <a16:creationId xmlns:a16="http://schemas.microsoft.com/office/drawing/2014/main" id="{9CE8A4C8-BD8C-4B96-16EF-E416CE3F41C6}"/>
              </a:ext>
            </a:extLst>
          </p:cNvPr>
          <p:cNvSpPr>
            <a:spLocks noGrp="1"/>
          </p:cNvSpPr>
          <p:nvPr>
            <p:ph idx="1"/>
          </p:nvPr>
        </p:nvSpPr>
        <p:spPr>
          <a:xfrm>
            <a:off x="372533" y="1825625"/>
            <a:ext cx="5723467" cy="4667250"/>
          </a:xfrm>
        </p:spPr>
        <p:txBody>
          <a:bodyPr>
            <a:normAutofit fontScale="85000" lnSpcReduction="20000"/>
          </a:bodyPr>
          <a:lstStyle/>
          <a:p>
            <a:r>
              <a:rPr lang="en-US" sz="3200" dirty="0"/>
              <a:t>“Harm reduction is a practical and transformative approach that incorporates community-driven public health strategies — including prevention, risk reduction, and health promotion — to empower people who use drugs (and their families) with the choice to live healthy, self-directed, and purpose-filled lives.” – SAMHSA</a:t>
            </a:r>
          </a:p>
          <a:p>
            <a:r>
              <a:rPr lang="en-US" sz="3200" dirty="0"/>
              <a:t>Continuum of Care</a:t>
            </a:r>
          </a:p>
          <a:p>
            <a:endParaRPr lang="en-US" dirty="0"/>
          </a:p>
          <a:p>
            <a:pPr marL="0" indent="0">
              <a:buNone/>
            </a:pPr>
            <a:r>
              <a:rPr lang="en-US" dirty="0"/>
              <a:t> </a:t>
            </a:r>
          </a:p>
        </p:txBody>
      </p:sp>
      <p:sp>
        <p:nvSpPr>
          <p:cNvPr id="6" name="TextBox 5">
            <a:extLst>
              <a:ext uri="{FF2B5EF4-FFF2-40B4-BE49-F238E27FC236}">
                <a16:creationId xmlns:a16="http://schemas.microsoft.com/office/drawing/2014/main" id="{94956347-1B37-343B-437C-36F9A60EE1A1}"/>
              </a:ext>
            </a:extLst>
          </p:cNvPr>
          <p:cNvSpPr txBox="1"/>
          <p:nvPr/>
        </p:nvSpPr>
        <p:spPr>
          <a:xfrm>
            <a:off x="6626869" y="4426671"/>
            <a:ext cx="5276164" cy="253916"/>
          </a:xfrm>
          <a:prstGeom prst="rect">
            <a:avLst/>
          </a:prstGeom>
          <a:noFill/>
        </p:spPr>
        <p:txBody>
          <a:bodyPr wrap="square">
            <a:spAutoFit/>
          </a:bodyPr>
          <a:lstStyle/>
          <a:p>
            <a:pPr algn="ctr"/>
            <a:r>
              <a:rPr lang="en-US" sz="1050" dirty="0">
                <a:hlinkClick r:id="rId5">
                  <a:extLst>
                    <a:ext uri="{A12FA001-AC4F-418D-AE19-62706E023703}">
                      <ahyp:hlinkClr xmlns:ahyp="http://schemas.microsoft.com/office/drawing/2018/hyperlinkcolor" val="tx"/>
                    </a:ext>
                  </a:extLst>
                </a:hlinkClick>
              </a:rPr>
              <a:t>Continuum of Care – South Central NH Public Health Network (southcentralphn.org)</a:t>
            </a:r>
            <a:endParaRPr lang="en-US" sz="1050" dirty="0"/>
          </a:p>
        </p:txBody>
      </p:sp>
    </p:spTree>
    <p:extLst>
      <p:ext uri="{BB962C8B-B14F-4D97-AF65-F5344CB8AC3E}">
        <p14:creationId xmlns:p14="http://schemas.microsoft.com/office/powerpoint/2010/main" val="1334846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03F04-FE2A-A907-C555-8E6A6D111E57}"/>
              </a:ext>
            </a:extLst>
          </p:cNvPr>
          <p:cNvSpPr>
            <a:spLocks noGrp="1"/>
          </p:cNvSpPr>
          <p:nvPr>
            <p:ph type="title"/>
          </p:nvPr>
        </p:nvSpPr>
        <p:spPr/>
        <p:txBody>
          <a:bodyPr/>
          <a:lstStyle/>
          <a:p>
            <a:r>
              <a:rPr lang="en-US" dirty="0">
                <a:latin typeface="Helvetica" pitchFamily="2" charset="0"/>
              </a:rPr>
              <a:t>What does harm reduction look like?</a:t>
            </a:r>
          </a:p>
        </p:txBody>
      </p:sp>
      <p:sp>
        <p:nvSpPr>
          <p:cNvPr id="3" name="Content Placeholder 2">
            <a:extLst>
              <a:ext uri="{FF2B5EF4-FFF2-40B4-BE49-F238E27FC236}">
                <a16:creationId xmlns:a16="http://schemas.microsoft.com/office/drawing/2014/main" id="{9CE8A4C8-BD8C-4B96-16EF-E416CE3F41C6}"/>
              </a:ext>
            </a:extLst>
          </p:cNvPr>
          <p:cNvSpPr>
            <a:spLocks noGrp="1"/>
          </p:cNvSpPr>
          <p:nvPr>
            <p:ph idx="1"/>
          </p:nvPr>
        </p:nvSpPr>
        <p:spPr/>
        <p:txBody>
          <a:bodyPr/>
          <a:lstStyle/>
          <a:p>
            <a:r>
              <a:rPr lang="en-US" dirty="0"/>
              <a:t>Seatbelts, sunscreen, helmet, lifejackets, STI testing, condoms</a:t>
            </a:r>
          </a:p>
          <a:p>
            <a:r>
              <a:rPr lang="en-US" dirty="0"/>
              <a:t>Naloxone nasal spray (NARCAN®), fentanyl &amp; xylazine test strips, clean syringe exchange programs, overdose prevention sites, sterile injection equipment</a:t>
            </a:r>
          </a:p>
        </p:txBody>
      </p:sp>
      <p:pic>
        <p:nvPicPr>
          <p:cNvPr id="5" name="Graphic 4" descr="Life jacket with solid fill">
            <a:extLst>
              <a:ext uri="{FF2B5EF4-FFF2-40B4-BE49-F238E27FC236}">
                <a16:creationId xmlns:a16="http://schemas.microsoft.com/office/drawing/2014/main" id="{60EE5A84-BA42-6934-9718-ED51D1BF81B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059067" y="3889609"/>
            <a:ext cx="1718797" cy="1718797"/>
          </a:xfrm>
          <a:prstGeom prst="rect">
            <a:avLst/>
          </a:prstGeom>
        </p:spPr>
      </p:pic>
      <p:pic>
        <p:nvPicPr>
          <p:cNvPr id="7" name="Graphic 6" descr="Construction worker male with solid fill">
            <a:extLst>
              <a:ext uri="{FF2B5EF4-FFF2-40B4-BE49-F238E27FC236}">
                <a16:creationId xmlns:a16="http://schemas.microsoft.com/office/drawing/2014/main" id="{B973ACB1-8836-09FB-21D2-BC259EBEBCDE}"/>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38200" y="3889609"/>
            <a:ext cx="1718796" cy="1718796"/>
          </a:xfrm>
          <a:prstGeom prst="rect">
            <a:avLst/>
          </a:prstGeom>
        </p:spPr>
      </p:pic>
      <p:pic>
        <p:nvPicPr>
          <p:cNvPr id="9" name="Graphic 8" descr="Needle with solid fill">
            <a:extLst>
              <a:ext uri="{FF2B5EF4-FFF2-40B4-BE49-F238E27FC236}">
                <a16:creationId xmlns:a16="http://schemas.microsoft.com/office/drawing/2014/main" id="{CDC61574-363E-1265-A323-4E68C5B00FF9}"/>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5279934" y="3889609"/>
            <a:ext cx="1718797" cy="1718797"/>
          </a:xfrm>
          <a:prstGeom prst="rect">
            <a:avLst/>
          </a:prstGeom>
        </p:spPr>
      </p:pic>
    </p:spTree>
    <p:extLst>
      <p:ext uri="{BB962C8B-B14F-4D97-AF65-F5344CB8AC3E}">
        <p14:creationId xmlns:p14="http://schemas.microsoft.com/office/powerpoint/2010/main" val="1109006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03F04-FE2A-A907-C555-8E6A6D111E57}"/>
              </a:ext>
            </a:extLst>
          </p:cNvPr>
          <p:cNvSpPr>
            <a:spLocks noGrp="1"/>
          </p:cNvSpPr>
          <p:nvPr>
            <p:ph type="title"/>
          </p:nvPr>
        </p:nvSpPr>
        <p:spPr/>
        <p:txBody>
          <a:bodyPr/>
          <a:lstStyle/>
          <a:p>
            <a:r>
              <a:rPr lang="en-US" dirty="0">
                <a:latin typeface="Helvetica" pitchFamily="2" charset="0"/>
              </a:rPr>
              <a:t>What does harm reduction do?</a:t>
            </a:r>
          </a:p>
        </p:txBody>
      </p:sp>
      <p:sp>
        <p:nvSpPr>
          <p:cNvPr id="3" name="Content Placeholder 2">
            <a:extLst>
              <a:ext uri="{FF2B5EF4-FFF2-40B4-BE49-F238E27FC236}">
                <a16:creationId xmlns:a16="http://schemas.microsoft.com/office/drawing/2014/main" id="{9CE8A4C8-BD8C-4B96-16EF-E416CE3F41C6}"/>
              </a:ext>
            </a:extLst>
          </p:cNvPr>
          <p:cNvSpPr>
            <a:spLocks noGrp="1"/>
          </p:cNvSpPr>
          <p:nvPr>
            <p:ph idx="1"/>
          </p:nvPr>
        </p:nvSpPr>
        <p:spPr/>
        <p:txBody>
          <a:bodyPr/>
          <a:lstStyle/>
          <a:p>
            <a:r>
              <a:rPr lang="en-US" dirty="0"/>
              <a:t>Prevent injury, disease, death, and overdose </a:t>
            </a:r>
          </a:p>
          <a:p>
            <a:r>
              <a:rPr lang="en-US" dirty="0"/>
              <a:t>Bridge to treatment </a:t>
            </a:r>
          </a:p>
          <a:p>
            <a:r>
              <a:rPr lang="en-US" dirty="0"/>
              <a:t>Promotes healthy behaviors </a:t>
            </a:r>
          </a:p>
          <a:p>
            <a:r>
              <a:rPr lang="en-US" dirty="0"/>
              <a:t>Reduces stigma relating to substance use </a:t>
            </a:r>
          </a:p>
          <a:p>
            <a:r>
              <a:rPr lang="en-US" dirty="0"/>
              <a:t>Does not encourage drug use</a:t>
            </a:r>
          </a:p>
        </p:txBody>
      </p:sp>
    </p:spTree>
    <p:extLst>
      <p:ext uri="{BB962C8B-B14F-4D97-AF65-F5344CB8AC3E}">
        <p14:creationId xmlns:p14="http://schemas.microsoft.com/office/powerpoint/2010/main" val="1899751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03F04-FE2A-A907-C555-8E6A6D111E57}"/>
              </a:ext>
            </a:extLst>
          </p:cNvPr>
          <p:cNvSpPr>
            <a:spLocks noGrp="1"/>
          </p:cNvSpPr>
          <p:nvPr>
            <p:ph type="title"/>
          </p:nvPr>
        </p:nvSpPr>
        <p:spPr/>
        <p:txBody>
          <a:bodyPr/>
          <a:lstStyle/>
          <a:p>
            <a:r>
              <a:rPr lang="en-US" dirty="0">
                <a:latin typeface="Helvetica" pitchFamily="2" charset="0"/>
              </a:rPr>
              <a:t>Where should harm reduction services be located?</a:t>
            </a:r>
          </a:p>
        </p:txBody>
      </p:sp>
      <p:sp>
        <p:nvSpPr>
          <p:cNvPr id="3" name="Content Placeholder 2">
            <a:extLst>
              <a:ext uri="{FF2B5EF4-FFF2-40B4-BE49-F238E27FC236}">
                <a16:creationId xmlns:a16="http://schemas.microsoft.com/office/drawing/2014/main" id="{9CE8A4C8-BD8C-4B96-16EF-E416CE3F41C6}"/>
              </a:ext>
            </a:extLst>
          </p:cNvPr>
          <p:cNvSpPr>
            <a:spLocks noGrp="1"/>
          </p:cNvSpPr>
          <p:nvPr>
            <p:ph idx="1"/>
          </p:nvPr>
        </p:nvSpPr>
        <p:spPr/>
        <p:txBody>
          <a:bodyPr/>
          <a:lstStyle/>
          <a:p>
            <a:r>
              <a:rPr lang="en-US" dirty="0"/>
              <a:t>Community clinics, homeless shelters, food banks, health departments, churches, libraries,  public transportation centers, urgent care centers, etc.  </a:t>
            </a:r>
          </a:p>
          <a:p>
            <a:endParaRPr lang="en-US" dirty="0"/>
          </a:p>
        </p:txBody>
      </p:sp>
      <p:pic>
        <p:nvPicPr>
          <p:cNvPr id="7" name="Graphic 6" descr="Indian building with solid fill">
            <a:extLst>
              <a:ext uri="{FF2B5EF4-FFF2-40B4-BE49-F238E27FC236}">
                <a16:creationId xmlns:a16="http://schemas.microsoft.com/office/drawing/2014/main" id="{FC6DC537-1B4D-2735-1D9F-FA64046B100B}"/>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38200" y="3429000"/>
            <a:ext cx="1750473" cy="1750473"/>
          </a:xfrm>
          <a:prstGeom prst="rect">
            <a:avLst/>
          </a:prstGeom>
        </p:spPr>
      </p:pic>
      <p:pic>
        <p:nvPicPr>
          <p:cNvPr id="10" name="Graphic 9" descr="Produce with solid fill">
            <a:extLst>
              <a:ext uri="{FF2B5EF4-FFF2-40B4-BE49-F238E27FC236}">
                <a16:creationId xmlns:a16="http://schemas.microsoft.com/office/drawing/2014/main" id="{DA0F5404-735D-858D-EC20-5453EFF0E728}"/>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3388499" y="3429000"/>
            <a:ext cx="1750473" cy="1750473"/>
          </a:xfrm>
          <a:prstGeom prst="rect">
            <a:avLst/>
          </a:prstGeom>
        </p:spPr>
      </p:pic>
      <p:pic>
        <p:nvPicPr>
          <p:cNvPr id="12" name="Graphic 11" descr="Greek Temple with solid fill">
            <a:extLst>
              <a:ext uri="{FF2B5EF4-FFF2-40B4-BE49-F238E27FC236}">
                <a16:creationId xmlns:a16="http://schemas.microsoft.com/office/drawing/2014/main" id="{D578EB66-9F68-98F9-D3FD-6EC0CB4C1793}"/>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5938798" y="3428999"/>
            <a:ext cx="1750473" cy="1750473"/>
          </a:xfrm>
          <a:prstGeom prst="rect">
            <a:avLst/>
          </a:prstGeom>
        </p:spPr>
      </p:pic>
    </p:spTree>
    <p:extLst>
      <p:ext uri="{BB962C8B-B14F-4D97-AF65-F5344CB8AC3E}">
        <p14:creationId xmlns:p14="http://schemas.microsoft.com/office/powerpoint/2010/main" val="17979487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03F04-FE2A-A907-C555-8E6A6D111E57}"/>
              </a:ext>
            </a:extLst>
          </p:cNvPr>
          <p:cNvSpPr>
            <a:spLocks noGrp="1"/>
          </p:cNvSpPr>
          <p:nvPr>
            <p:ph type="title"/>
          </p:nvPr>
        </p:nvSpPr>
        <p:spPr/>
        <p:txBody>
          <a:bodyPr/>
          <a:lstStyle/>
          <a:p>
            <a:r>
              <a:rPr lang="en-US" dirty="0">
                <a:latin typeface="Helvetica" pitchFamily="2" charset="0"/>
              </a:rPr>
              <a:t>Why is harm reduction needed?</a:t>
            </a:r>
          </a:p>
        </p:txBody>
      </p:sp>
      <p:graphicFrame>
        <p:nvGraphicFramePr>
          <p:cNvPr id="5" name="Content Placeholder 2">
            <a:extLst>
              <a:ext uri="{FF2B5EF4-FFF2-40B4-BE49-F238E27FC236}">
                <a16:creationId xmlns:a16="http://schemas.microsoft.com/office/drawing/2014/main" id="{1842A4D1-23BD-D7CC-94D2-A57795E0775F}"/>
              </a:ext>
            </a:extLst>
          </p:cNvPr>
          <p:cNvGraphicFramePr>
            <a:graphicFrameLocks noGrp="1"/>
          </p:cNvGraphicFramePr>
          <p:nvPr>
            <p:ph idx="1"/>
            <p:extLst>
              <p:ext uri="{D42A27DB-BD31-4B8C-83A1-F6EECF244321}">
                <p14:modId xmlns:p14="http://schemas.microsoft.com/office/powerpoint/2010/main" val="1715739757"/>
              </p:ext>
            </p:extLst>
          </p:nvPr>
        </p:nvGraphicFramePr>
        <p:xfrm>
          <a:off x="838200" y="1690687"/>
          <a:ext cx="10287000" cy="418517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604282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03F04-FE2A-A907-C555-8E6A6D111E57}"/>
              </a:ext>
            </a:extLst>
          </p:cNvPr>
          <p:cNvSpPr>
            <a:spLocks noGrp="1"/>
          </p:cNvSpPr>
          <p:nvPr>
            <p:ph type="title"/>
          </p:nvPr>
        </p:nvSpPr>
        <p:spPr/>
        <p:txBody>
          <a:bodyPr/>
          <a:lstStyle/>
          <a:p>
            <a:r>
              <a:rPr lang="en-US" dirty="0">
                <a:latin typeface="Helvetica" pitchFamily="2" charset="0"/>
              </a:rPr>
              <a:t>Why can’t we just promote cessation resources?</a:t>
            </a:r>
          </a:p>
        </p:txBody>
      </p:sp>
      <p:sp>
        <p:nvSpPr>
          <p:cNvPr id="3" name="Content Placeholder 2">
            <a:extLst>
              <a:ext uri="{FF2B5EF4-FFF2-40B4-BE49-F238E27FC236}">
                <a16:creationId xmlns:a16="http://schemas.microsoft.com/office/drawing/2014/main" id="{9CE8A4C8-BD8C-4B96-16EF-E416CE3F41C6}"/>
              </a:ext>
            </a:extLst>
          </p:cNvPr>
          <p:cNvSpPr>
            <a:spLocks noGrp="1"/>
          </p:cNvSpPr>
          <p:nvPr>
            <p:ph idx="1"/>
          </p:nvPr>
        </p:nvSpPr>
        <p:spPr/>
        <p:txBody>
          <a:bodyPr/>
          <a:lstStyle/>
          <a:p>
            <a:r>
              <a:rPr lang="en-US" dirty="0"/>
              <a:t>Cessation = stopping</a:t>
            </a:r>
          </a:p>
          <a:p>
            <a:r>
              <a:rPr lang="en-US" dirty="0"/>
              <a:t>It is important to respect the goal of the individual</a:t>
            </a:r>
          </a:p>
          <a:p>
            <a:r>
              <a:rPr lang="en-US" dirty="0"/>
              <a:t>Consider that there are multiple pathways to recovery</a:t>
            </a:r>
          </a:p>
          <a:p>
            <a:r>
              <a:rPr lang="en-US" dirty="0"/>
              <a:t>You can’t force someone to seek recovery</a:t>
            </a:r>
          </a:p>
        </p:txBody>
      </p:sp>
    </p:spTree>
    <p:extLst>
      <p:ext uri="{BB962C8B-B14F-4D97-AF65-F5344CB8AC3E}">
        <p14:creationId xmlns:p14="http://schemas.microsoft.com/office/powerpoint/2010/main" val="15544822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03F04-FE2A-A907-C555-8E6A6D111E57}"/>
              </a:ext>
            </a:extLst>
          </p:cNvPr>
          <p:cNvSpPr>
            <a:spLocks noGrp="1"/>
          </p:cNvSpPr>
          <p:nvPr>
            <p:ph type="title"/>
          </p:nvPr>
        </p:nvSpPr>
        <p:spPr/>
        <p:txBody>
          <a:bodyPr/>
          <a:lstStyle/>
          <a:p>
            <a:r>
              <a:rPr lang="en-US" dirty="0">
                <a:latin typeface="Helvetica" pitchFamily="2" charset="0"/>
              </a:rPr>
              <a:t>Harm reduction success stories</a:t>
            </a:r>
          </a:p>
        </p:txBody>
      </p:sp>
      <p:sp>
        <p:nvSpPr>
          <p:cNvPr id="3" name="Content Placeholder 2">
            <a:extLst>
              <a:ext uri="{FF2B5EF4-FFF2-40B4-BE49-F238E27FC236}">
                <a16:creationId xmlns:a16="http://schemas.microsoft.com/office/drawing/2014/main" id="{9CE8A4C8-BD8C-4B96-16EF-E416CE3F41C6}"/>
              </a:ext>
            </a:extLst>
          </p:cNvPr>
          <p:cNvSpPr>
            <a:spLocks noGrp="1"/>
          </p:cNvSpPr>
          <p:nvPr>
            <p:ph idx="1"/>
          </p:nvPr>
        </p:nvSpPr>
        <p:spPr/>
        <p:txBody>
          <a:bodyPr/>
          <a:lstStyle/>
          <a:p>
            <a:r>
              <a:rPr lang="en-US" dirty="0">
                <a:highlight>
                  <a:srgbClr val="FFFF00"/>
                </a:highlight>
              </a:rPr>
              <a:t>*Insert harm reduction success stories from your community here*</a:t>
            </a:r>
          </a:p>
        </p:txBody>
      </p:sp>
    </p:spTree>
    <p:extLst>
      <p:ext uri="{BB962C8B-B14F-4D97-AF65-F5344CB8AC3E}">
        <p14:creationId xmlns:p14="http://schemas.microsoft.com/office/powerpoint/2010/main" val="390980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03F04-FE2A-A907-C555-8E6A6D111E57}"/>
              </a:ext>
            </a:extLst>
          </p:cNvPr>
          <p:cNvSpPr>
            <a:spLocks noGrp="1"/>
          </p:cNvSpPr>
          <p:nvPr>
            <p:ph type="title"/>
          </p:nvPr>
        </p:nvSpPr>
        <p:spPr/>
        <p:txBody>
          <a:bodyPr/>
          <a:lstStyle/>
          <a:p>
            <a:r>
              <a:rPr lang="en-US" dirty="0">
                <a:latin typeface="Helvetica" pitchFamily="2" charset="0"/>
              </a:rPr>
              <a:t>Thank You!</a:t>
            </a:r>
          </a:p>
        </p:txBody>
      </p:sp>
      <p:sp>
        <p:nvSpPr>
          <p:cNvPr id="3" name="Content Placeholder 2">
            <a:extLst>
              <a:ext uri="{FF2B5EF4-FFF2-40B4-BE49-F238E27FC236}">
                <a16:creationId xmlns:a16="http://schemas.microsoft.com/office/drawing/2014/main" id="{9CE8A4C8-BD8C-4B96-16EF-E416CE3F41C6}"/>
              </a:ext>
            </a:extLst>
          </p:cNvPr>
          <p:cNvSpPr>
            <a:spLocks noGrp="1"/>
          </p:cNvSpPr>
          <p:nvPr>
            <p:ph idx="1"/>
          </p:nvPr>
        </p:nvSpPr>
        <p:spPr>
          <a:xfrm>
            <a:off x="838200" y="1825625"/>
            <a:ext cx="10515600" cy="3152775"/>
          </a:xfrm>
        </p:spPr>
        <p:txBody>
          <a:bodyPr/>
          <a:lstStyle/>
          <a:p>
            <a:r>
              <a:rPr lang="en-US" dirty="0">
                <a:highlight>
                  <a:srgbClr val="FFFF00"/>
                </a:highlight>
              </a:rPr>
              <a:t>*insert contact information here*</a:t>
            </a:r>
          </a:p>
        </p:txBody>
      </p:sp>
      <p:sp>
        <p:nvSpPr>
          <p:cNvPr id="5" name="TextBox 3">
            <a:extLst>
              <a:ext uri="{FF2B5EF4-FFF2-40B4-BE49-F238E27FC236}">
                <a16:creationId xmlns:a16="http://schemas.microsoft.com/office/drawing/2014/main" id="{EED545CA-5151-F34B-82A2-F49AF19942F2}"/>
              </a:ext>
            </a:extLst>
          </p:cNvPr>
          <p:cNvSpPr txBox="1"/>
          <p:nvPr/>
        </p:nvSpPr>
        <p:spPr>
          <a:xfrm>
            <a:off x="838200" y="5113337"/>
            <a:ext cx="9174018" cy="52322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i="1" dirty="0">
                <a:cs typeface="Helvetica" panose="020B0604020202020204" pitchFamily="34" charset="0"/>
              </a:rPr>
              <a:t>This was developed, in part, under grant number G39RH49497 from the Health Resources and Services Administration Rural Communities Opioid Response Program in partnership with Marshfield Clinic Health System. </a:t>
            </a:r>
          </a:p>
        </p:txBody>
      </p:sp>
    </p:spTree>
    <p:extLst>
      <p:ext uri="{BB962C8B-B14F-4D97-AF65-F5344CB8AC3E}">
        <p14:creationId xmlns:p14="http://schemas.microsoft.com/office/powerpoint/2010/main" val="1672259901"/>
      </p:ext>
    </p:extLst>
  </p:cSld>
  <p:clrMapOvr>
    <a:masterClrMapping/>
  </p:clrMapOvr>
</p:sld>
</file>

<file path=ppt/theme/theme1.xml><?xml version="1.0" encoding="utf-8"?>
<a:theme xmlns:a="http://schemas.openxmlformats.org/drawingml/2006/main" name="Office Theme">
  <a:themeElements>
    <a:clrScheme name="Community Toolkit">
      <a:dk1>
        <a:sysClr val="windowText" lastClr="000000"/>
      </a:dk1>
      <a:lt1>
        <a:sysClr val="window" lastClr="FFFFFF"/>
      </a:lt1>
      <a:dk2>
        <a:srgbClr val="073E5D"/>
      </a:dk2>
      <a:lt2>
        <a:srgbClr val="F2F2F2"/>
      </a:lt2>
      <a:accent1>
        <a:srgbClr val="4C2C69"/>
      </a:accent1>
      <a:accent2>
        <a:srgbClr val="996FC3"/>
      </a:accent2>
      <a:accent3>
        <a:srgbClr val="CA054D"/>
      </a:accent3>
      <a:accent4>
        <a:srgbClr val="0E79B2"/>
      </a:accent4>
      <a:accent5>
        <a:srgbClr val="FFFFFF"/>
      </a:accent5>
      <a:accent6>
        <a:srgbClr val="C2E6FA"/>
      </a:accent6>
      <a:hlink>
        <a:srgbClr val="0E79B2"/>
      </a:hlink>
      <a:folHlink>
        <a:srgbClr val="954F72"/>
      </a:folHlink>
    </a:clrScheme>
    <a:fontScheme name="Harm Reduction Saves Lives Toolkit">
      <a:majorFont>
        <a:latin typeface="Helvetica"/>
        <a:ea typeface=""/>
        <a:cs typeface=""/>
      </a:majorFont>
      <a:minorFont>
        <a:latin typeface="Apto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2000</TotalTime>
  <Words>1227</Words>
  <Application>Microsoft Office PowerPoint</Application>
  <PresentationFormat>Widescreen</PresentationFormat>
  <Paragraphs>56</Paragraphs>
  <Slides>11</Slides>
  <Notes>8</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11</vt:i4>
      </vt:variant>
    </vt:vector>
  </HeadingPairs>
  <TitlesOfParts>
    <vt:vector size="19" baseType="lpstr">
      <vt:lpstr>Aptos</vt:lpstr>
      <vt:lpstr>Aptos Display</vt:lpstr>
      <vt:lpstr>Arial</vt:lpstr>
      <vt:lpstr>Calibri</vt:lpstr>
      <vt:lpstr>Helvetica</vt:lpstr>
      <vt:lpstr>Helvetica Neue Condensed</vt:lpstr>
      <vt:lpstr>Office Theme</vt:lpstr>
      <vt:lpstr>1_Office Theme</vt:lpstr>
      <vt:lpstr>What is Harm Reduction?</vt:lpstr>
      <vt:lpstr>What is harm reduction?</vt:lpstr>
      <vt:lpstr>What does harm reduction look like?</vt:lpstr>
      <vt:lpstr>What does harm reduction do?</vt:lpstr>
      <vt:lpstr>Where should harm reduction services be located?</vt:lpstr>
      <vt:lpstr>Why is harm reduction needed?</vt:lpstr>
      <vt:lpstr>Why can’t we just promote cessation resources?</vt:lpstr>
      <vt:lpstr>Harm reduction success stories</vt:lpstr>
      <vt:lpstr>Thank You!</vt:lpstr>
      <vt:lpstr>References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Headline</dc:title>
  <dc:creator>Borreson, Erik B</dc:creator>
  <cp:lastModifiedBy>Spiess, Sophia</cp:lastModifiedBy>
  <cp:revision>23</cp:revision>
  <dcterms:created xsi:type="dcterms:W3CDTF">2024-07-18T19:18:37Z</dcterms:created>
  <dcterms:modified xsi:type="dcterms:W3CDTF">2024-08-28T16:39:45Z</dcterms:modified>
</cp:coreProperties>
</file>