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C51364-2938-B496-5501-EE60BF0B41E5}" name="Spiess, Sophia" initials="SS" userId="S::spiess.sophie@marshfieldclinic.org::174f77ca-e7a4-444e-95ab-5999b4ba7ce6" providerId="AD"/>
  <p188:author id="{16E2F1FE-10C2-8E45-865E-0AEC175C81C5}" name="Barnett, Meagan J" initials="BMJ" userId="S::barnett.meagan@marshfieldclinic.org::6017aeee-94a9-4f36-b7e9-6ae4ad618cd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6438" autoAdjust="0"/>
  </p:normalViewPr>
  <p:slideViewPr>
    <p:cSldViewPr snapToGrid="0">
      <p:cViewPr varScale="1">
        <p:scale>
          <a:sx n="48" d="100"/>
          <a:sy n="48" d="100"/>
        </p:scale>
        <p:origin x="18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08466-5ED7-4385-919C-209C40DD3E3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9E666-0BED-499D-AB87-55DFA1D7D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04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dictioncenter.com/addiction/addiction-statistics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mhsa.gov/find-help/recovery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Suggested Caption: Addiction is more common than you think. Stigma is one of the main reasons people do not talk about it. Learn more about what addiction could look like here: </a:t>
            </a:r>
            <a:r>
              <a:rPr lang="en-US" sz="1800" u="sng" kern="100" dirty="0">
                <a:solidFill>
                  <a:srgbClr val="0E79B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https://www.addictioncenter.com/addiction/addiction-statistics/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9E666-0BED-499D-AB87-55DFA1D7DC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71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Suggested Caption: Addiction is more common than you think. </a:t>
            </a:r>
            <a:r>
              <a:rPr lang="en-US" sz="18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Learn more about recovery here: </a:t>
            </a:r>
            <a:r>
              <a:rPr lang="en-US" sz="1800" u="sng">
                <a:solidFill>
                  <a:srgbClr val="0E79B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https://www.samhsa.gov/find-help/recovery</a:t>
            </a:r>
            <a:r>
              <a:rPr lang="en-US" sz="18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5F324-06DD-46D9-A682-49D9D117D7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3833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244726"/>
            <a:ext cx="11658600" cy="47752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7204076"/>
            <a:ext cx="10287000" cy="3311524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2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9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730250"/>
            <a:ext cx="2957513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0"/>
            <a:ext cx="8701088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6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224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3419479"/>
            <a:ext cx="1183005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9178929"/>
            <a:ext cx="1183005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82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2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31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1" y="730253"/>
            <a:ext cx="1183005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3362326"/>
            <a:ext cx="5802510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5010150"/>
            <a:ext cx="5802510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5" y="3362326"/>
            <a:ext cx="5831087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5" y="5010150"/>
            <a:ext cx="583108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7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2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5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6" y="1974853"/>
            <a:ext cx="6943725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3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6" y="1974853"/>
            <a:ext cx="6943725" cy="974725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1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7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3092F13B-548F-88EE-EBFB-8B124F99EB26}"/>
              </a:ext>
            </a:extLst>
          </p:cNvPr>
          <p:cNvSpPr txBox="1">
            <a:spLocks/>
          </p:cNvSpPr>
          <p:nvPr/>
        </p:nvSpPr>
        <p:spPr>
          <a:xfrm>
            <a:off x="895212" y="7947995"/>
            <a:ext cx="11925575" cy="1729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3716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b="1" dirty="0">
                <a:latin typeface="+mj-lt"/>
              </a:rPr>
              <a:t>1 out of every 4</a:t>
            </a:r>
            <a:r>
              <a:rPr lang="en-US" sz="8000" b="1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8000" b="1" dirty="0">
                <a:latin typeface="+mj-lt"/>
              </a:rPr>
              <a:t>people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3F6738E-7BAA-A246-E145-C5CA3E1D213B}"/>
              </a:ext>
            </a:extLst>
          </p:cNvPr>
          <p:cNvGrpSpPr/>
          <p:nvPr/>
        </p:nvGrpSpPr>
        <p:grpSpPr>
          <a:xfrm>
            <a:off x="2214768" y="5228175"/>
            <a:ext cx="9286463" cy="2554169"/>
            <a:chOff x="2875720" y="7772402"/>
            <a:chExt cx="7805536" cy="2146852"/>
          </a:xfrm>
        </p:grpSpPr>
        <p:pic>
          <p:nvPicPr>
            <p:cNvPr id="9" name="Graphic 8" descr="Man with solid fill">
              <a:extLst>
                <a:ext uri="{FF2B5EF4-FFF2-40B4-BE49-F238E27FC236}">
                  <a16:creationId xmlns:a16="http://schemas.microsoft.com/office/drawing/2014/main" id="{06BE45B6-42B2-3AA6-97C1-A75DBC3B5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875720" y="7772402"/>
              <a:ext cx="2146852" cy="2146852"/>
            </a:xfrm>
            <a:prstGeom prst="rect">
              <a:avLst/>
            </a:prstGeom>
          </p:spPr>
        </p:pic>
        <p:pic>
          <p:nvPicPr>
            <p:cNvPr id="10" name="Graphic 9" descr="Man with solid fill">
              <a:extLst>
                <a:ext uri="{FF2B5EF4-FFF2-40B4-BE49-F238E27FC236}">
                  <a16:creationId xmlns:a16="http://schemas.microsoft.com/office/drawing/2014/main" id="{CA1D27F3-8670-CFA5-AB9E-BFB03CCCAF3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761948" y="7772402"/>
              <a:ext cx="2146852" cy="2146852"/>
            </a:xfrm>
            <a:prstGeom prst="rect">
              <a:avLst/>
            </a:prstGeom>
          </p:spPr>
        </p:pic>
        <p:pic>
          <p:nvPicPr>
            <p:cNvPr id="11" name="Graphic 10" descr="Man with solid fill">
              <a:extLst>
                <a:ext uri="{FF2B5EF4-FFF2-40B4-BE49-F238E27FC236}">
                  <a16:creationId xmlns:a16="http://schemas.microsoft.com/office/drawing/2014/main" id="{6B88B4F1-0098-EDAE-804F-3EC90EB84A3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648176" y="7772402"/>
              <a:ext cx="2146852" cy="2146852"/>
            </a:xfrm>
            <a:prstGeom prst="rect">
              <a:avLst/>
            </a:prstGeom>
          </p:spPr>
        </p:pic>
        <p:pic>
          <p:nvPicPr>
            <p:cNvPr id="12" name="Graphic 11" descr="Man with solid fill">
              <a:extLst>
                <a:ext uri="{FF2B5EF4-FFF2-40B4-BE49-F238E27FC236}">
                  <a16:creationId xmlns:a16="http://schemas.microsoft.com/office/drawing/2014/main" id="{5A8379F3-D2B6-59BD-C761-9A75B08D9B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34404" y="7772402"/>
              <a:ext cx="2146852" cy="2146852"/>
            </a:xfrm>
            <a:prstGeom prst="rect">
              <a:avLst/>
            </a:prstGeom>
          </p:spPr>
        </p:pic>
      </p:grpSp>
      <p:sp>
        <p:nvSpPr>
          <p:cNvPr id="16" name="Subtitle 2">
            <a:extLst>
              <a:ext uri="{FF2B5EF4-FFF2-40B4-BE49-F238E27FC236}">
                <a16:creationId xmlns:a16="http://schemas.microsoft.com/office/drawing/2014/main" id="{6B2D61AB-6890-A360-6F6C-76A363F9A323}"/>
              </a:ext>
            </a:extLst>
          </p:cNvPr>
          <p:cNvSpPr txBox="1">
            <a:spLocks/>
          </p:cNvSpPr>
          <p:nvPr/>
        </p:nvSpPr>
        <p:spPr>
          <a:xfrm>
            <a:off x="1483415" y="9342783"/>
            <a:ext cx="10749170" cy="1364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3716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1" dirty="0">
                <a:latin typeface="+mj-lt"/>
              </a:rPr>
              <a:t>in the U.S. experience </a:t>
            </a:r>
            <a:r>
              <a:rPr lang="en-US" sz="4800" b="1" dirty="0">
                <a:solidFill>
                  <a:schemeClr val="accent3"/>
                </a:solidFill>
                <a:latin typeface="+mj-lt"/>
              </a:rPr>
              <a:t>addiction</a:t>
            </a:r>
            <a:r>
              <a:rPr lang="en-US" sz="4800" b="1" dirty="0">
                <a:latin typeface="+mj-lt"/>
              </a:rPr>
              <a:t>.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CE82EBAE-D9D4-3199-2DB2-CB410191E1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4500" y="10707758"/>
            <a:ext cx="10287000" cy="2372622"/>
          </a:xfrm>
        </p:spPr>
        <p:txBody>
          <a:bodyPr>
            <a:normAutofit/>
          </a:bodyPr>
          <a:lstStyle/>
          <a:p>
            <a:r>
              <a:rPr lang="en-US" dirty="0"/>
              <a:t>Chances are, someone you know – a coworker, friend, family member – could be struggling with </a:t>
            </a:r>
            <a:r>
              <a:rPr lang="en-US"/>
              <a:t>substance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449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3C18E08-5E85-59F0-821C-3F2BE8E4F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4500" y="5983357"/>
            <a:ext cx="10287000" cy="4134678"/>
          </a:xfrm>
        </p:spPr>
        <p:txBody>
          <a:bodyPr anchor="ctr">
            <a:normAutofit/>
          </a:bodyPr>
          <a:lstStyle/>
          <a:p>
            <a:r>
              <a:rPr lang="en-US" sz="4000" b="1" i="1" dirty="0"/>
              <a:t>Insert quote from someone in recovery </a:t>
            </a:r>
          </a:p>
        </p:txBody>
      </p:sp>
      <p:pic>
        <p:nvPicPr>
          <p:cNvPr id="5" name="Graphic 4" descr="Open quotation mark with solid fill">
            <a:extLst>
              <a:ext uri="{FF2B5EF4-FFF2-40B4-BE49-F238E27FC236}">
                <a16:creationId xmlns:a16="http://schemas.microsoft.com/office/drawing/2014/main" id="{91523E53-AA0F-FD10-7573-DDCCCD42A9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8518" y="5287617"/>
            <a:ext cx="1311965" cy="1311965"/>
          </a:xfrm>
          <a:prstGeom prst="rect">
            <a:avLst/>
          </a:prstGeom>
        </p:spPr>
      </p:pic>
      <p:pic>
        <p:nvPicPr>
          <p:cNvPr id="6" name="Graphic 5" descr="Open quotation mark with solid fill">
            <a:extLst>
              <a:ext uri="{FF2B5EF4-FFF2-40B4-BE49-F238E27FC236}">
                <a16:creationId xmlns:a16="http://schemas.microsoft.com/office/drawing/2014/main" id="{6020B30C-EBD2-AE3F-410D-B133B9750F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11345519" y="9462052"/>
            <a:ext cx="1311965" cy="1311965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F90F7199-4046-729C-3AFA-3E7434FC3335}"/>
              </a:ext>
            </a:extLst>
          </p:cNvPr>
          <p:cNvSpPr txBox="1">
            <a:spLocks/>
          </p:cNvSpPr>
          <p:nvPr/>
        </p:nvSpPr>
        <p:spPr>
          <a:xfrm>
            <a:off x="1714499" y="11509514"/>
            <a:ext cx="10287000" cy="947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13716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~ Name of Individual, Community Resident</a:t>
            </a:r>
          </a:p>
        </p:txBody>
      </p:sp>
    </p:spTree>
    <p:extLst>
      <p:ext uri="{BB962C8B-B14F-4D97-AF65-F5344CB8AC3E}">
        <p14:creationId xmlns:p14="http://schemas.microsoft.com/office/powerpoint/2010/main" val="3907272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mmunity Toolkit">
      <a:dk1>
        <a:sysClr val="windowText" lastClr="000000"/>
      </a:dk1>
      <a:lt1>
        <a:sysClr val="window" lastClr="FFFFFF"/>
      </a:lt1>
      <a:dk2>
        <a:srgbClr val="073E5D"/>
      </a:dk2>
      <a:lt2>
        <a:srgbClr val="F2F2F2"/>
      </a:lt2>
      <a:accent1>
        <a:srgbClr val="4C2C69"/>
      </a:accent1>
      <a:accent2>
        <a:srgbClr val="996FC3"/>
      </a:accent2>
      <a:accent3>
        <a:srgbClr val="CA054D"/>
      </a:accent3>
      <a:accent4>
        <a:srgbClr val="0E79B2"/>
      </a:accent4>
      <a:accent5>
        <a:srgbClr val="FFFFFF"/>
      </a:accent5>
      <a:accent6>
        <a:srgbClr val="C2E6FA"/>
      </a:accent6>
      <a:hlink>
        <a:srgbClr val="0E79B2"/>
      </a:hlink>
      <a:folHlink>
        <a:srgbClr val="954F72"/>
      </a:folHlink>
    </a:clrScheme>
    <a:fontScheme name="Harm Reduction Saves Lives Toolkit">
      <a:majorFont>
        <a:latin typeface="Helvetica"/>
        <a:ea typeface=""/>
        <a:cs typeface=""/>
      </a:majorFont>
      <a:minorFont>
        <a:latin typeface="Apto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127</Words>
  <Application>Microsoft Office PowerPoint</Application>
  <PresentationFormat>Custom</PresentationFormat>
  <Paragraphs>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Helvetica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Borreson, Erik B</dc:creator>
  <cp:lastModifiedBy>Spiess, Sophia</cp:lastModifiedBy>
  <cp:revision>11</cp:revision>
  <dcterms:created xsi:type="dcterms:W3CDTF">2024-07-18T19:23:56Z</dcterms:created>
  <dcterms:modified xsi:type="dcterms:W3CDTF">2024-08-27T15:39:48Z</dcterms:modified>
</cp:coreProperties>
</file>