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6" r:id="rId3"/>
  </p:sldIdLst>
  <p:sldSz cx="13716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C51364-2938-B496-5501-EE60BF0B41E5}" name="Spiess, Sophia" initials="SS" userId="S::spiess.sophie@marshfieldclinic.org::174f77ca-e7a4-444e-95ab-5999b4ba7ce6" providerId="AD"/>
  <p188:author id="{16E2F1FE-10C2-8E45-865E-0AEC175C81C5}" name="Barnett, Meagan J" initials="BMJ" userId="S::barnett.meagan@marshfieldclinic.org::6017aeee-94a9-4f36-b7e9-6ae4ad618cd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86486" autoAdjust="0"/>
  </p:normalViewPr>
  <p:slideViewPr>
    <p:cSldViewPr snapToGrid="0">
      <p:cViewPr>
        <p:scale>
          <a:sx n="40" d="100"/>
          <a:sy n="40" d="100"/>
        </p:scale>
        <p:origin x="300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872DCC-40F6-45C4-89C5-8C1CD537A497}" type="datetimeFigureOut">
              <a:rPr lang="en-US" smtClean="0"/>
              <a:t>8/23/2024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4146E-9C71-4B97-96E3-A926E1470C2B}" type="slidenum">
              <a:rPr lang="en-US" smtClean="0"/>
              <a:t>‹#›</a:t>
            </a:fld>
            <a:endParaRPr lang="en-US"/>
          </a:p>
        </p:txBody>
      </p:sp>
    </p:spTree>
    <p:extLst>
      <p:ext uri="{BB962C8B-B14F-4D97-AF65-F5344CB8AC3E}">
        <p14:creationId xmlns:p14="http://schemas.microsoft.com/office/powerpoint/2010/main" val="127724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amhsa.gov/find-help/harm-reductio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amhsa.gov/find-help/harm-reduction"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Suggested Caption: Welcome to the Harm Reduction Saves Lives campaign. Over the next few weeks, we will post information about what harm reduction is, Naloxone and it’s use, hear from someone in recovery, and much more. Join us for the month of (Insert Month) as you learn how you can help break the stigma around harm reduction. You can start by </a:t>
            </a:r>
            <a:r>
              <a:rPr lang="en-US" sz="1200" kern="100" dirty="0">
                <a:effectLst/>
                <a:latin typeface="Aptos" panose="020B0004020202020204" pitchFamily="34" charset="0"/>
                <a:cs typeface="Times New Roman" panose="02020603050405020304" pitchFamily="18" charset="0"/>
              </a:rPr>
              <a:t>learning</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more about harm reduction at </a:t>
            </a:r>
            <a:r>
              <a:rPr lang="en-US" sz="1200" u="sng" kern="100" dirty="0">
                <a:solidFill>
                  <a:srgbClr val="0E79B2"/>
                </a:solidFill>
                <a:effectLst/>
                <a:latin typeface="Aptos" panose="020B0004020202020204" pitchFamily="34" charset="0"/>
                <a:ea typeface="Aptos" panose="020B0004020202020204" pitchFamily="34" charset="0"/>
                <a:cs typeface="Times New Roman" panose="02020603050405020304" pitchFamily="18" charset="0"/>
                <a:hlinkClick r:id="rId3"/>
              </a:rPr>
              <a:t>https://www.samhsa.gov/find-help/harm-reduction</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4" name="Slide Number Placeholder 3"/>
          <p:cNvSpPr>
            <a:spLocks noGrp="1"/>
          </p:cNvSpPr>
          <p:nvPr>
            <p:ph type="sldNum" sz="quarter" idx="5"/>
          </p:nvPr>
        </p:nvSpPr>
        <p:spPr/>
        <p:txBody>
          <a:bodyPr/>
          <a:lstStyle/>
          <a:p>
            <a:fld id="{7864146E-9C71-4B97-96E3-A926E1470C2B}" type="slidenum">
              <a:rPr lang="en-US" smtClean="0"/>
              <a:t>1</a:t>
            </a:fld>
            <a:endParaRPr lang="en-US"/>
          </a:p>
        </p:txBody>
      </p:sp>
    </p:spTree>
    <p:extLst>
      <p:ext uri="{BB962C8B-B14F-4D97-AF65-F5344CB8AC3E}">
        <p14:creationId xmlns:p14="http://schemas.microsoft.com/office/powerpoint/2010/main" val="1703140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0" algn="l" defTabSz="914400" rtl="0" eaLnBrk="1" fontAlgn="auto" latinLnBrk="0" hangingPunct="1">
              <a:lnSpc>
                <a:spcPct val="115000"/>
              </a:lnSpc>
              <a:spcBef>
                <a:spcPts val="0"/>
              </a:spcBef>
              <a:spcAft>
                <a:spcPts val="800"/>
              </a:spcAft>
              <a:buClrTx/>
              <a:buSzTx/>
              <a:buFontTx/>
              <a:buNone/>
              <a:tabLst/>
              <a:defRPr/>
            </a:pPr>
            <a:r>
              <a:rPr lang="en-US" sz="1800" dirty="0"/>
              <a:t>Suggested Caption: Welcome to the Harm Reduction Saves Lives campaign. Over the next few weeks, we will post information about what harm reduction is, Naloxone and it’s use, hear from someone in recovery, and much more. Join us for the month of (Insert Month) as you learn how you can help break the stigma around harm reduction. You can start by </a:t>
            </a:r>
            <a:r>
              <a:rPr lang="en-US" sz="1800" kern="100" dirty="0">
                <a:effectLst/>
                <a:latin typeface="Aptos" panose="020B0004020202020204" pitchFamily="34" charset="0"/>
                <a:cs typeface="Times New Roman" panose="02020603050405020304" pitchFamily="18" charset="0"/>
              </a:rPr>
              <a:t>learning</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more about harm reduction at </a:t>
            </a:r>
            <a:r>
              <a:rPr lang="en-US" sz="1800" u="sng" kern="100" dirty="0">
                <a:solidFill>
                  <a:srgbClr val="0E79B2"/>
                </a:solidFill>
                <a:effectLst/>
                <a:latin typeface="Aptos" panose="020B0004020202020204" pitchFamily="34" charset="0"/>
                <a:ea typeface="Aptos" panose="020B0004020202020204" pitchFamily="34" charset="0"/>
                <a:cs typeface="Times New Roman" panose="02020603050405020304" pitchFamily="18" charset="0"/>
                <a:hlinkClick r:id="rId3"/>
              </a:rPr>
              <a:t>https://www.samhsa.gov/find-help/harm-reduction</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800" dirty="0"/>
          </a:p>
          <a:p>
            <a:pPr marL="457200" marR="0">
              <a:lnSpc>
                <a:spcPct val="115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7864146E-9C71-4B97-96E3-A926E1470C2B}" type="slidenum">
              <a:rPr lang="en-US" smtClean="0"/>
              <a:t>2</a:t>
            </a:fld>
            <a:endParaRPr lang="en-US"/>
          </a:p>
        </p:txBody>
      </p:sp>
    </p:spTree>
    <p:extLst>
      <p:ext uri="{BB962C8B-B14F-4D97-AF65-F5344CB8AC3E}">
        <p14:creationId xmlns:p14="http://schemas.microsoft.com/office/powerpoint/2010/main" val="203075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2244726"/>
            <a:ext cx="11658600" cy="4775200"/>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1714500" y="7204076"/>
            <a:ext cx="10287000" cy="3311524"/>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2B443F-6C19-8542-BA19-6667D88A9621}"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1236025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B443F-6C19-8542-BA19-6667D88A9621}"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2214291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3" y="730250"/>
            <a:ext cx="2957513"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0"/>
            <a:ext cx="8701088"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B443F-6C19-8542-BA19-6667D88A9621}"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179106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B443F-6C19-8542-BA19-6667D88A9621}"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258822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2" y="3419479"/>
            <a:ext cx="11830050" cy="5705474"/>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935832" y="9178929"/>
            <a:ext cx="11830050" cy="3000374"/>
          </a:xfrm>
        </p:spPr>
        <p:txBody>
          <a:bodyPr/>
          <a:lstStyle>
            <a:lvl1pPr marL="0" indent="0">
              <a:buNone/>
              <a:defRPr sz="3600">
                <a:solidFill>
                  <a:schemeClr val="tx1">
                    <a:tint val="82000"/>
                  </a:schemeClr>
                </a:solidFill>
              </a:defRPr>
            </a:lvl1pPr>
            <a:lvl2pPr marL="685800" indent="0">
              <a:buNone/>
              <a:defRPr sz="3000">
                <a:solidFill>
                  <a:schemeClr val="tx1">
                    <a:tint val="82000"/>
                  </a:schemeClr>
                </a:solidFill>
              </a:defRPr>
            </a:lvl2pPr>
            <a:lvl3pPr marL="1371600" indent="0">
              <a:buNone/>
              <a:defRPr sz="2700">
                <a:solidFill>
                  <a:schemeClr val="tx1">
                    <a:tint val="82000"/>
                  </a:schemeClr>
                </a:solidFill>
              </a:defRPr>
            </a:lvl3pPr>
            <a:lvl4pPr marL="2057400" indent="0">
              <a:buNone/>
              <a:defRPr sz="2400">
                <a:solidFill>
                  <a:schemeClr val="tx1">
                    <a:tint val="82000"/>
                  </a:schemeClr>
                </a:solidFill>
              </a:defRPr>
            </a:lvl4pPr>
            <a:lvl5pPr marL="2743200" indent="0">
              <a:buNone/>
              <a:defRPr sz="2400">
                <a:solidFill>
                  <a:schemeClr val="tx1">
                    <a:tint val="82000"/>
                  </a:schemeClr>
                </a:solidFill>
              </a:defRPr>
            </a:lvl5pPr>
            <a:lvl6pPr marL="3429000" indent="0">
              <a:buNone/>
              <a:defRPr sz="2400">
                <a:solidFill>
                  <a:schemeClr val="tx1">
                    <a:tint val="82000"/>
                  </a:schemeClr>
                </a:solidFill>
              </a:defRPr>
            </a:lvl6pPr>
            <a:lvl7pPr marL="4114800" indent="0">
              <a:buNone/>
              <a:defRPr sz="2400">
                <a:solidFill>
                  <a:schemeClr val="tx1">
                    <a:tint val="82000"/>
                  </a:schemeClr>
                </a:solidFill>
              </a:defRPr>
            </a:lvl7pPr>
            <a:lvl8pPr marL="4800600" indent="0">
              <a:buNone/>
              <a:defRPr sz="2400">
                <a:solidFill>
                  <a:schemeClr val="tx1">
                    <a:tint val="82000"/>
                  </a:schemeClr>
                </a:solidFill>
              </a:defRPr>
            </a:lvl8pPr>
            <a:lvl9pPr marL="5486400" indent="0">
              <a:buNone/>
              <a:defRPr sz="24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B443F-6C19-8542-BA19-6667D88A9621}" type="datetimeFigureOut">
              <a:rPr lang="en-US" smtClean="0"/>
              <a:t>8/23/2024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201242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3651250"/>
            <a:ext cx="58293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5" y="3651250"/>
            <a:ext cx="58293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2B443F-6C19-8542-BA19-6667D88A9621}"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3065831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1" y="730253"/>
            <a:ext cx="11830050"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4763" y="3362326"/>
            <a:ext cx="5802510" cy="164782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4" name="Content Placeholder 3"/>
          <p:cNvSpPr>
            <a:spLocks noGrp="1"/>
          </p:cNvSpPr>
          <p:nvPr>
            <p:ph sz="half" idx="2"/>
          </p:nvPr>
        </p:nvSpPr>
        <p:spPr>
          <a:xfrm>
            <a:off x="944763" y="5010150"/>
            <a:ext cx="5802510"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25" y="3362326"/>
            <a:ext cx="5831087" cy="1647824"/>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Click to edit Master text styles</a:t>
            </a:r>
          </a:p>
        </p:txBody>
      </p:sp>
      <p:sp>
        <p:nvSpPr>
          <p:cNvPr id="6" name="Content Placeholder 5"/>
          <p:cNvSpPr>
            <a:spLocks noGrp="1"/>
          </p:cNvSpPr>
          <p:nvPr>
            <p:ph sz="quarter" idx="4"/>
          </p:nvPr>
        </p:nvSpPr>
        <p:spPr>
          <a:xfrm>
            <a:off x="6943725" y="5010150"/>
            <a:ext cx="583108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2B443F-6C19-8542-BA19-6667D88A9621}" type="datetimeFigureOut">
              <a:rPr lang="en-US" smtClean="0"/>
              <a:t>8/23/2024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11207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2B443F-6C19-8542-BA19-6667D88A9621}" type="datetimeFigureOut">
              <a:rPr lang="en-US" smtClean="0"/>
              <a:t>8/23/2024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3709021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B443F-6C19-8542-BA19-6667D88A9621}" type="datetimeFigureOut">
              <a:rPr lang="en-US" smtClean="0"/>
              <a:t>8/23/2024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344775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914400"/>
            <a:ext cx="4423767" cy="3200400"/>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6" y="1974853"/>
            <a:ext cx="6943725" cy="9747250"/>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2" y="4114800"/>
            <a:ext cx="4423767" cy="7623176"/>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7D2B443F-6C19-8542-BA19-6667D88A9621}"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190203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2" y="914400"/>
            <a:ext cx="4423767" cy="3200400"/>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6" y="1974853"/>
            <a:ext cx="6943725" cy="9747250"/>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2" y="4114800"/>
            <a:ext cx="4423767" cy="7623176"/>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Click to edit Master text styles</a:t>
            </a:r>
          </a:p>
        </p:txBody>
      </p:sp>
      <p:sp>
        <p:nvSpPr>
          <p:cNvPr id="5" name="Date Placeholder 4"/>
          <p:cNvSpPr>
            <a:spLocks noGrp="1"/>
          </p:cNvSpPr>
          <p:nvPr>
            <p:ph type="dt" sz="half" idx="10"/>
          </p:nvPr>
        </p:nvSpPr>
        <p:spPr/>
        <p:txBody>
          <a:bodyPr/>
          <a:lstStyle/>
          <a:p>
            <a:fld id="{7D2B443F-6C19-8542-BA19-6667D88A9621}" type="datetimeFigureOut">
              <a:rPr lang="en-US" smtClean="0"/>
              <a:t>8/23/2024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65EF-036F-DF4D-869E-A26349CEC931}" type="slidenum">
              <a:rPr lang="en-US" smtClean="0"/>
              <a:t>‹#›</a:t>
            </a:fld>
            <a:endParaRPr lang="en-US"/>
          </a:p>
        </p:txBody>
      </p:sp>
    </p:spTree>
    <p:extLst>
      <p:ext uri="{BB962C8B-B14F-4D97-AF65-F5344CB8AC3E}">
        <p14:creationId xmlns:p14="http://schemas.microsoft.com/office/powerpoint/2010/main" val="3057015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2975" y="730253"/>
            <a:ext cx="11830050"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2975" y="3651250"/>
            <a:ext cx="1183005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2975" y="12712703"/>
            <a:ext cx="3086100" cy="730250"/>
          </a:xfrm>
          <a:prstGeom prst="rect">
            <a:avLst/>
          </a:prstGeom>
        </p:spPr>
        <p:txBody>
          <a:bodyPr vert="horz" lIns="91440" tIns="45720" rIns="91440" bIns="45720" rtlCol="0" anchor="ctr"/>
          <a:lstStyle>
            <a:lvl1pPr algn="l">
              <a:defRPr sz="1800">
                <a:solidFill>
                  <a:schemeClr val="tx1">
                    <a:tint val="82000"/>
                  </a:schemeClr>
                </a:solidFill>
              </a:defRPr>
            </a:lvl1pPr>
          </a:lstStyle>
          <a:p>
            <a:fld id="{7D2B443F-6C19-8542-BA19-6667D88A9621}" type="datetimeFigureOut">
              <a:rPr lang="en-US" smtClean="0"/>
              <a:t>8/23/2024</a:t>
            </a:fld>
            <a:endParaRPr lang="en-US"/>
          </a:p>
        </p:txBody>
      </p:sp>
      <p:sp>
        <p:nvSpPr>
          <p:cNvPr id="5" name="Footer Placeholder 4"/>
          <p:cNvSpPr>
            <a:spLocks noGrp="1"/>
          </p:cNvSpPr>
          <p:nvPr>
            <p:ph type="ftr" sz="quarter" idx="3"/>
          </p:nvPr>
        </p:nvSpPr>
        <p:spPr>
          <a:xfrm>
            <a:off x="4543425" y="12712703"/>
            <a:ext cx="4629150" cy="730250"/>
          </a:xfrm>
          <a:prstGeom prst="rect">
            <a:avLst/>
          </a:prstGeom>
        </p:spPr>
        <p:txBody>
          <a:bodyPr vert="horz" lIns="91440" tIns="45720" rIns="91440" bIns="45720" rtlCol="0" anchor="ctr"/>
          <a:lstStyle>
            <a:lvl1pPr algn="ctr">
              <a:defRPr sz="18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9686925" y="12712703"/>
            <a:ext cx="3086100" cy="730250"/>
          </a:xfrm>
          <a:prstGeom prst="rect">
            <a:avLst/>
          </a:prstGeom>
        </p:spPr>
        <p:txBody>
          <a:bodyPr vert="horz" lIns="91440" tIns="45720" rIns="91440" bIns="45720" rtlCol="0" anchor="ctr"/>
          <a:lstStyle>
            <a:lvl1pPr algn="r">
              <a:defRPr sz="1800">
                <a:solidFill>
                  <a:schemeClr val="tx1">
                    <a:tint val="82000"/>
                  </a:schemeClr>
                </a:solidFill>
              </a:defRPr>
            </a:lvl1pPr>
          </a:lstStyle>
          <a:p>
            <a:fld id="{FF6665EF-036F-DF4D-869E-A26349CEC931}" type="slidenum">
              <a:rPr lang="en-US" smtClean="0"/>
              <a:t>‹#›</a:t>
            </a:fld>
            <a:endParaRPr lang="en-US"/>
          </a:p>
        </p:txBody>
      </p:sp>
    </p:spTree>
    <p:extLst>
      <p:ext uri="{BB962C8B-B14F-4D97-AF65-F5344CB8AC3E}">
        <p14:creationId xmlns:p14="http://schemas.microsoft.com/office/powerpoint/2010/main" val="42942768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Manual Input 2">
            <a:extLst>
              <a:ext uri="{FF2B5EF4-FFF2-40B4-BE49-F238E27FC236}">
                <a16:creationId xmlns:a16="http://schemas.microsoft.com/office/drawing/2014/main" id="{68FDC3A6-1502-836E-C597-0E4449CC2B24}"/>
              </a:ext>
            </a:extLst>
          </p:cNvPr>
          <p:cNvSpPr/>
          <p:nvPr/>
        </p:nvSpPr>
        <p:spPr>
          <a:xfrm flipH="1" flipV="1">
            <a:off x="-1" y="0"/>
            <a:ext cx="13716000" cy="7849820"/>
          </a:xfrm>
          <a:prstGeom prst="flowChartManualInpu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92D0AD6-6443-5B12-C8BF-75E24685711D}"/>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7388" b="96438" l="8503" r="93401">
                        <a14:foregroundMark x1="49873" y1="18865" x2="39467" y2="19525"/>
                        <a14:foregroundMark x1="39467" y1="19525" x2="24492" y2="29551"/>
                        <a14:foregroundMark x1="24492" y1="29551" x2="20305" y2="45251"/>
                        <a14:foregroundMark x1="20305" y1="45251" x2="21320" y2="65699"/>
                        <a14:foregroundMark x1="21320" y1="65699" x2="34391" y2="81135"/>
                        <a14:foregroundMark x1="34391" y1="81135" x2="59264" y2="84301"/>
                        <a14:foregroundMark x1="59264" y1="84301" x2="75761" y2="74011"/>
                        <a14:foregroundMark x1="75761" y1="74011" x2="79949" y2="38786"/>
                        <a14:foregroundMark x1="79949" y1="38786" x2="69289" y2="23879"/>
                        <a14:foregroundMark x1="69289" y1="23879" x2="50000" y2="18865"/>
                        <a14:foregroundMark x1="48350" y1="23087" x2="37310" y2="27573"/>
                        <a14:foregroundMark x1="37310" y1="27573" x2="35152" y2="64908"/>
                        <a14:foregroundMark x1="35152" y1="64908" x2="69797" y2="62137"/>
                        <a14:foregroundMark x1="69797" y1="62137" x2="56980" y2="31398"/>
                        <a14:foregroundMark x1="56980" y1="31398" x2="44416" y2="27836"/>
                        <a14:foregroundMark x1="63832" y1="27045" x2="48858" y2="23879"/>
                        <a14:foregroundMark x1="48858" y1="23879" x2="20685" y2="31926"/>
                        <a14:foregroundMark x1="20685" y1="31926" x2="38325" y2="67282"/>
                        <a14:foregroundMark x1="38325" y1="67282" x2="61548" y2="65831"/>
                        <a14:foregroundMark x1="61548" y1="65831" x2="57741" y2="36675"/>
                        <a14:foregroundMark x1="57741" y1="36675" x2="51396" y2="29947"/>
                        <a14:foregroundMark x1="56345" y1="32322" x2="45431" y2="32454"/>
                        <a14:foregroundMark x1="45431" y1="32454" x2="25508" y2="56069"/>
                        <a14:foregroundMark x1="25508" y1="56069" x2="55711" y2="70317"/>
                        <a14:foregroundMark x1="55711" y1="70317" x2="68782" y2="45383"/>
                        <a14:foregroundMark x1="68782" y1="45383" x2="61675" y2="35884"/>
                        <a14:foregroundMark x1="61675" y1="35884" x2="53553" y2="32190"/>
                        <a14:foregroundMark x1="36675" y1="10290" x2="21574" y2="28760"/>
                        <a14:foregroundMark x1="21574" y1="28760" x2="16497" y2="42216"/>
                        <a14:foregroundMark x1="16497" y1="42216" x2="15990" y2="57256"/>
                        <a14:foregroundMark x1="15990" y1="57256" x2="20939" y2="74406"/>
                        <a14:foregroundMark x1="20939" y1="74406" x2="39721" y2="87731"/>
                        <a14:foregroundMark x1="39721" y1="87731" x2="59264" y2="90106"/>
                        <a14:foregroundMark x1="59264" y1="90106" x2="76523" y2="85620"/>
                        <a14:foregroundMark x1="76523" y1="85620" x2="86041" y2="69789"/>
                        <a14:foregroundMark x1="86041" y1="69789" x2="89340" y2="56728"/>
                        <a14:foregroundMark x1="89340" y1="56728" x2="84645" y2="31530"/>
                        <a14:foregroundMark x1="84645" y1="31530" x2="76015" y2="23747"/>
                        <a14:foregroundMark x1="76015" y1="23747" x2="42259" y2="11082"/>
                        <a14:foregroundMark x1="42259" y1="11082" x2="36421" y2="9894"/>
                        <a14:foregroundMark x1="39340" y1="28892" x2="23604" y2="32982"/>
                        <a14:foregroundMark x1="23604" y1="32982" x2="25888" y2="46702"/>
                        <a14:foregroundMark x1="25888" y1="46702" x2="39975" y2="44459"/>
                        <a14:foregroundMark x1="39975" y1="44459" x2="42386" y2="33773"/>
                        <a14:foregroundMark x1="42386" y1="33773" x2="39213" y2="29288"/>
                        <a14:foregroundMark x1="39213" y1="29288" x2="38959" y2="29024"/>
                        <a14:foregroundMark x1="53680" y1="43799" x2="40863" y2="41425"/>
                        <a14:foregroundMark x1="40863" y1="41425" x2="33122" y2="54881"/>
                        <a14:foregroundMark x1="33122" y1="54881" x2="46447" y2="68865"/>
                        <a14:foregroundMark x1="46447" y1="68865" x2="59010" y2="52375"/>
                        <a14:foregroundMark x1="59010" y1="52375" x2="58376" y2="39710"/>
                        <a14:foregroundMark x1="58376" y1="39710" x2="53046" y2="37335"/>
                        <a14:foregroundMark x1="53046" y1="37335" x2="46193" y2="38391"/>
                        <a14:foregroundMark x1="46193" y1="38391" x2="40355" y2="41425"/>
                        <a14:foregroundMark x1="73858" y1="30211" x2="67259" y2="33113"/>
                        <a14:foregroundMark x1="67259" y1="33113" x2="57995" y2="55805"/>
                        <a14:foregroundMark x1="57995" y1="55805" x2="59645" y2="70844"/>
                        <a14:foregroundMark x1="59645" y1="70844" x2="67766" y2="76253"/>
                        <a14:foregroundMark x1="67766" y1="76253" x2="79695" y2="68074"/>
                        <a14:foregroundMark x1="79695" y1="68074" x2="80964" y2="41029"/>
                        <a14:foregroundMark x1="80964" y1="41029" x2="79315" y2="32058"/>
                        <a14:foregroundMark x1="79315" y1="32058" x2="74239" y2="29551"/>
                        <a14:foregroundMark x1="74239" y1="29551" x2="73985" y2="29551"/>
                        <a14:foregroundMark x1="78173" y1="72296" x2="68274" y2="75858"/>
                        <a14:foregroundMark x1="68274" y1="75858" x2="62563" y2="82982"/>
                        <a14:foregroundMark x1="62563" y1="82982" x2="66371" y2="87203"/>
                        <a14:foregroundMark x1="66371" y1="87203" x2="73350" y2="86280"/>
                        <a14:foregroundMark x1="73350" y1="86280" x2="78173" y2="82850"/>
                        <a14:foregroundMark x1="78173" y1="82850" x2="81599" y2="76121"/>
                        <a14:foregroundMark x1="81599" y1="76121" x2="77538" y2="72296"/>
                        <a14:foregroundMark x1="77538" y1="72296" x2="75127" y2="72296"/>
                        <a14:foregroundMark x1="51650" y1="64380" x2="43655" y2="58443"/>
                        <a14:foregroundMark x1="43655" y1="58443" x2="29442" y2="55937"/>
                        <a14:foregroundMark x1="29442" y1="55937" x2="18401" y2="60290"/>
                        <a14:foregroundMark x1="18401" y1="60290" x2="21574" y2="74274"/>
                        <a14:foregroundMark x1="21574" y1="74274" x2="31345" y2="81530"/>
                        <a14:foregroundMark x1="31345" y1="81530" x2="42513" y2="84565"/>
                        <a14:foregroundMark x1="42513" y1="84565" x2="54061" y2="76517"/>
                        <a14:foregroundMark x1="54061" y1="76517" x2="54822" y2="67282"/>
                        <a14:foregroundMark x1="54822" y1="67282" x2="50888" y2="63456"/>
                        <a14:foregroundMark x1="76269" y1="32058" x2="64721" y2="38259"/>
                        <a14:foregroundMark x1="64721" y1="38259" x2="76269" y2="49868"/>
                        <a14:foregroundMark x1="76269" y1="49868" x2="80584" y2="46438"/>
                        <a14:foregroundMark x1="80584" y1="46438" x2="78934" y2="38127"/>
                        <a14:foregroundMark x1="78934" y1="38127" x2="75508" y2="32586"/>
                        <a14:foregroundMark x1="65863" y1="60686" x2="60025" y2="63588"/>
                        <a14:foregroundMark x1="60025" y1="63588" x2="71193" y2="75594"/>
                        <a14:foregroundMark x1="71193" y1="75594" x2="72335" y2="63061"/>
                        <a14:foregroundMark x1="72335" y1="63061" x2="63579" y2="59631"/>
                        <a14:foregroundMark x1="63579" y1="59631" x2="63452" y2="59631"/>
                        <a14:foregroundMark x1="37944" y1="59631" x2="25761" y2="56464"/>
                        <a14:foregroundMark x1="25761" y1="56464" x2="21954" y2="65435"/>
                        <a14:foregroundMark x1="21954" y1="65435" x2="35914" y2="80079"/>
                        <a14:foregroundMark x1="35914" y1="80079" x2="56091" y2="78628"/>
                        <a14:foregroundMark x1="56091" y1="78628" x2="51015" y2="64776"/>
                        <a14:foregroundMark x1="51015" y1="64776" x2="37056" y2="58971"/>
                        <a14:foregroundMark x1="45051" y1="65963" x2="33122" y2="66491"/>
                        <a14:foregroundMark x1="33122" y1="66491" x2="24746" y2="74538"/>
                        <a14:foregroundMark x1="24746" y1="74538" x2="44162" y2="78232"/>
                        <a14:foregroundMark x1="44162" y1="78232" x2="50761" y2="71504"/>
                        <a14:foregroundMark x1="50761" y1="71504" x2="43274" y2="65040"/>
                        <a14:foregroundMark x1="43274" y1="65040" x2="41371" y2="64776"/>
                        <a14:foregroundMark x1="32741" y1="9763" x2="19543" y2="20317"/>
                        <a14:foregroundMark x1="19543" y1="20317" x2="10787" y2="38259"/>
                        <a14:foregroundMark x1="10787" y1="38259" x2="9264" y2="55805"/>
                        <a14:foregroundMark x1="9264" y1="55805" x2="12690" y2="67546"/>
                        <a14:foregroundMark x1="12690" y1="67546" x2="12690" y2="67546"/>
                        <a14:foregroundMark x1="13579" y1="30079" x2="9518" y2="36939"/>
                        <a14:foregroundMark x1="9518" y1="36939" x2="7741" y2="56728"/>
                        <a14:foregroundMark x1="7741" y1="56728" x2="11421" y2="69921"/>
                        <a14:foregroundMark x1="11421" y1="69921" x2="17386" y2="79551"/>
                        <a14:foregroundMark x1="17386" y1="79551" x2="31726" y2="91425"/>
                        <a14:foregroundMark x1="31726" y1="91425" x2="44797" y2="95646"/>
                        <a14:foregroundMark x1="44797" y1="95646" x2="52538" y2="96438"/>
                        <a14:foregroundMark x1="47462" y1="87863" x2="41624" y2="93008"/>
                        <a14:foregroundMark x1="41624" y1="93008" x2="47462" y2="96306"/>
                        <a14:foregroundMark x1="47462" y1="96306" x2="50254" y2="90765"/>
                        <a14:foregroundMark x1="50254" y1="90765" x2="47208" y2="87995"/>
                        <a14:foregroundMark x1="10279" y1="34960" x2="8249" y2="40237"/>
                        <a14:foregroundMark x1="8249" y1="40237" x2="8629" y2="62665"/>
                        <a14:foregroundMark x1="8629" y1="62665" x2="9898" y2="66095"/>
                        <a14:foregroundMark x1="81091" y1="73879" x2="72716" y2="77441"/>
                        <a14:foregroundMark x1="72716" y1="77441" x2="67766" y2="84828"/>
                        <a14:foregroundMark x1="67766" y1="84828" x2="77919" y2="84697"/>
                        <a14:foregroundMark x1="77919" y1="84697" x2="81345" y2="74406"/>
                        <a14:foregroundMark x1="88959" y1="72559" x2="93274" y2="46966"/>
                        <a14:foregroundMark x1="93274" y1="46966" x2="92132" y2="39314"/>
                        <a14:foregroundMark x1="92132" y1="39314" x2="84264" y2="24406"/>
                        <a14:foregroundMark x1="84264" y1="24406" x2="74239" y2="15172"/>
                        <a14:foregroundMark x1="74239" y1="15172" x2="53553" y2="6464"/>
                        <a14:foregroundMark x1="53553" y1="6464" x2="38832" y2="7388"/>
                        <a14:foregroundMark x1="38832" y1="7388" x2="36675" y2="8179"/>
                        <a14:foregroundMark x1="90102" y1="35488" x2="92640" y2="42744"/>
                        <a14:foregroundMark x1="92640" y1="42744" x2="93401" y2="53958"/>
                        <a14:foregroundMark x1="93401" y1="53958" x2="90482" y2="66755"/>
                        <a14:foregroundMark x1="54442" y1="42612" x2="44797" y2="42348"/>
                        <a14:foregroundMark x1="44797" y1="42348" x2="39213" y2="46966"/>
                        <a14:foregroundMark x1="39213" y1="46966" x2="40355" y2="58971"/>
                        <a14:foregroundMark x1="40355" y1="58971" x2="48731" y2="63984"/>
                        <a14:foregroundMark x1="48731" y1="63984" x2="58122" y2="58971"/>
                        <a14:foregroundMark x1="58122" y1="58971" x2="62056" y2="47493"/>
                        <a14:foregroundMark x1="62056" y1="47493" x2="57107" y2="42348"/>
                        <a14:foregroundMark x1="57107" y1="42348" x2="54061" y2="42348"/>
                        <a14:foregroundMark x1="54949" y1="41029" x2="49619" y2="39446"/>
                        <a14:foregroundMark x1="49619" y1="39446" x2="40736" y2="44459"/>
                        <a14:foregroundMark x1="40736" y1="44459" x2="41624" y2="61082"/>
                        <a14:foregroundMark x1="41624" y1="61082" x2="51396" y2="66755"/>
                        <a14:foregroundMark x1="51396" y1="66755" x2="61929" y2="56992"/>
                        <a14:foregroundMark x1="61929" y1="56992" x2="62563" y2="44723"/>
                        <a14:foregroundMark x1="62563" y1="44723" x2="56472" y2="40106"/>
                        <a14:foregroundMark x1="56472" y1="40106" x2="54569" y2="40106"/>
                        <a14:foregroundMark x1="47716" y1="44327" x2="49492" y2="50396"/>
                        <a14:foregroundMark x1="49492" y1="50396" x2="57360" y2="50660"/>
                        <a14:foregroundMark x1="57360" y1="50660" x2="56726" y2="46834"/>
                        <a14:backgroundMark x1="8186" y1="34132" x2="11929" y2="24274"/>
                        <a14:backgroundMark x1="11929" y1="24274" x2="28173" y2="8575"/>
                        <a14:backgroundMark x1="28173" y1="8575" x2="33883" y2="5805"/>
                        <a14:backgroundMark x1="33883" y1="5805" x2="33883" y2="5805"/>
                      </a14:backgroundRemoval>
                    </a14:imgEffect>
                  </a14:imgLayer>
                </a14:imgProps>
              </a:ext>
            </a:extLst>
          </a:blip>
          <a:srcRect l="3589" t="2612" r="2332"/>
          <a:stretch/>
        </p:blipFill>
        <p:spPr>
          <a:xfrm>
            <a:off x="1837254" y="1858516"/>
            <a:ext cx="10041491" cy="9998968"/>
          </a:xfrm>
          <a:prstGeom prst="rect">
            <a:avLst/>
          </a:prstGeom>
        </p:spPr>
      </p:pic>
    </p:spTree>
    <p:extLst>
      <p:ext uri="{BB962C8B-B14F-4D97-AF65-F5344CB8AC3E}">
        <p14:creationId xmlns:p14="http://schemas.microsoft.com/office/powerpoint/2010/main" val="142038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747C8-47BE-134E-2259-E870E8CDC5C9}"/>
              </a:ext>
            </a:extLst>
          </p:cNvPr>
          <p:cNvSpPr>
            <a:spLocks noGrp="1"/>
          </p:cNvSpPr>
          <p:nvPr>
            <p:ph type="ctrTitle"/>
          </p:nvPr>
        </p:nvSpPr>
        <p:spPr>
          <a:xfrm>
            <a:off x="1028700" y="5337544"/>
            <a:ext cx="11658600" cy="1682382"/>
          </a:xfrm>
        </p:spPr>
        <p:txBody>
          <a:bodyPr>
            <a:normAutofit fontScale="90000"/>
          </a:bodyPr>
          <a:lstStyle/>
          <a:p>
            <a:r>
              <a:rPr lang="en-US" b="1" dirty="0">
                <a:latin typeface="Helvetica Neue Condensed" panose="02000503000000020004" pitchFamily="2" charset="0"/>
                <a:ea typeface="Helvetica Neue Condensed" panose="02000503000000020004" pitchFamily="2" charset="0"/>
                <a:cs typeface="Helvetica Neue Condensed" panose="02000503000000020004" pitchFamily="2" charset="0"/>
              </a:rPr>
              <a:t>What is harm reduction?</a:t>
            </a:r>
          </a:p>
        </p:txBody>
      </p:sp>
      <p:sp>
        <p:nvSpPr>
          <p:cNvPr id="3" name="Subtitle 2">
            <a:extLst>
              <a:ext uri="{FF2B5EF4-FFF2-40B4-BE49-F238E27FC236}">
                <a16:creationId xmlns:a16="http://schemas.microsoft.com/office/drawing/2014/main" id="{73C18E08-5E85-59F0-821C-3F2BE8E4F090}"/>
              </a:ext>
            </a:extLst>
          </p:cNvPr>
          <p:cNvSpPr>
            <a:spLocks noGrp="1"/>
          </p:cNvSpPr>
          <p:nvPr>
            <p:ph type="subTitle" idx="1"/>
          </p:nvPr>
        </p:nvSpPr>
        <p:spPr/>
        <p:txBody>
          <a:bodyPr>
            <a:normAutofit lnSpcReduction="10000"/>
          </a:bodyPr>
          <a:lstStyle/>
          <a:p>
            <a:r>
              <a:rPr lang="en-US" dirty="0"/>
              <a:t>According to SAMHSA,  “Harm reduction is a practical and transformative approach that incorporates community-driven public health strategies — including prevention, risk reduction, and health promotion — to empower people who use drugs (and their families) with the choice to live healthy, self-directed, and purpose-filled lives.” </a:t>
            </a:r>
          </a:p>
        </p:txBody>
      </p:sp>
    </p:spTree>
    <p:extLst>
      <p:ext uri="{BB962C8B-B14F-4D97-AF65-F5344CB8AC3E}">
        <p14:creationId xmlns:p14="http://schemas.microsoft.com/office/powerpoint/2010/main" val="3340449804"/>
      </p:ext>
    </p:extLst>
  </p:cSld>
  <p:clrMapOvr>
    <a:masterClrMapping/>
  </p:clrMapOvr>
</p:sld>
</file>

<file path=ppt/theme/theme1.xml><?xml version="1.0" encoding="utf-8"?>
<a:theme xmlns:a="http://schemas.openxmlformats.org/drawingml/2006/main" name="Office Theme">
  <a:themeElements>
    <a:clrScheme name="Community Toolkit">
      <a:dk1>
        <a:sysClr val="windowText" lastClr="000000"/>
      </a:dk1>
      <a:lt1>
        <a:sysClr val="window" lastClr="FFFFFF"/>
      </a:lt1>
      <a:dk2>
        <a:srgbClr val="073E5D"/>
      </a:dk2>
      <a:lt2>
        <a:srgbClr val="F2F2F2"/>
      </a:lt2>
      <a:accent1>
        <a:srgbClr val="4C2C69"/>
      </a:accent1>
      <a:accent2>
        <a:srgbClr val="996FC3"/>
      </a:accent2>
      <a:accent3>
        <a:srgbClr val="CA054D"/>
      </a:accent3>
      <a:accent4>
        <a:srgbClr val="0E79B2"/>
      </a:accent4>
      <a:accent5>
        <a:srgbClr val="FFFFFF"/>
      </a:accent5>
      <a:accent6>
        <a:srgbClr val="C2E6FA"/>
      </a:accent6>
      <a:hlink>
        <a:srgbClr val="0E79B2"/>
      </a:hlink>
      <a:folHlink>
        <a:srgbClr val="954F72"/>
      </a:folHlink>
    </a:clrScheme>
    <a:fontScheme name="Harm Reduction Saves Lives Toolkit">
      <a:majorFont>
        <a:latin typeface="Helvetica"/>
        <a:ea typeface=""/>
        <a:cs typeface=""/>
      </a:majorFont>
      <a:minorFont>
        <a:latin typeface="Apto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237</Words>
  <Application>Microsoft Office PowerPoint</Application>
  <PresentationFormat>Custom</PresentationFormat>
  <Paragraphs>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Arial</vt:lpstr>
      <vt:lpstr>Calibri</vt:lpstr>
      <vt:lpstr>Helvetica</vt:lpstr>
      <vt:lpstr>Helvetica Neue Condensed</vt:lpstr>
      <vt:lpstr>Office Theme</vt:lpstr>
      <vt:lpstr>PowerPoint Presentation</vt:lpstr>
      <vt:lpstr>What is harm reduction?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Borreson, Erik B</dc:creator>
  <cp:lastModifiedBy>Spiess, Sophia</cp:lastModifiedBy>
  <cp:revision>16</cp:revision>
  <dcterms:created xsi:type="dcterms:W3CDTF">2024-07-18T19:23:56Z</dcterms:created>
  <dcterms:modified xsi:type="dcterms:W3CDTF">2024-08-23T12:57:24Z</dcterms:modified>
</cp:coreProperties>
</file>